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1"/>
  </p:notesMasterIdLst>
  <p:sldIdLst>
    <p:sldId id="256" r:id="rId2"/>
    <p:sldId id="258" r:id="rId3"/>
    <p:sldId id="260" r:id="rId4"/>
    <p:sldId id="263" r:id="rId5"/>
    <p:sldId id="264" r:id="rId6"/>
    <p:sldId id="257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59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75" r:id="rId4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2266-7558-4721-8E27-7010278D611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BE8-3571-410F-9AD7-01100C16C2A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5CD-C800-4C2A-B476-25B0088A171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30FB3-F629-40FF-8C78-A60CCF211A3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A998-CE65-4E53-8B9A-693C0A447DF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C41D-B05D-472C-B730-171957DAE56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BEEF-AE90-4D69-A7CA-B4539F33A49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F03B-AE54-4186-8F41-36041191175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A0CE7-E32B-4351-8773-40EBFFDF1A2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4E00-31E7-45E6-A6DF-27D48DE91B3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91D1-1858-4E91-A5DD-BABD0A535D0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0D7518-05B4-47FD-A515-16AD52BB003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4797152"/>
            <a:ext cx="7704856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Censure e divieti all’uso di tecnologie per i ragazzi sono inutili ma il rischio saturazione non va sottovalutato. </a:t>
            </a:r>
          </a:p>
          <a:p>
            <a:pPr algn="ctr"/>
            <a:r>
              <a:rPr lang="it-IT" sz="2000" b="1" dirty="0">
                <a:solidFill>
                  <a:srgbClr val="FF0000"/>
                </a:solidFill>
              </a:rPr>
              <a:t>Gli smartphone non tolgano energie ad altre attività.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Prof. Francesco Cannizzaro – Specialista in Pedagogia, Bioetica e Sessuologia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BC3A-4C63-4F48-9ECE-DEDED746823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4" name="Picture 2" descr="C:\Users\Master\Desktop\Ultime foto\di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340768"/>
            <a:ext cx="5388887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3B9C-4384-484F-AAE9-10CA7FF6AD1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187220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ci sono segnali "specifici“ </a:t>
            </a:r>
            <a:r>
              <a:rPr lang="it-IT" sz="2000" dirty="0"/>
              <a:t>o sempre uguali. In generale dovrebbe destare preoccupazione ogni comportamento che sia poco flessibile e quasi "obbligato":  occupare molta parte della giornata, togliere spazio, risorse ed energie ad altre attività fondamentali, come: incontrarsi con gli amici, fare sport, riposare, alimentarsi, andare a scuola, eccetera.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Segnali di allarme per i genitori</a:t>
            </a:r>
          </a:p>
        </p:txBody>
      </p:sp>
      <p:pic>
        <p:nvPicPr>
          <p:cNvPr id="12290" name="Picture 2" descr="C:\Users\Master\Desktop\Ultime foto\dip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861048"/>
            <a:ext cx="3816424" cy="2539657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3693-5C85-42EF-AABB-C01BA0940B6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7478648" cy="151216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Spesso questo tipo di cambiamenti </a:t>
            </a:r>
            <a:r>
              <a:rPr lang="it-IT" sz="1800" dirty="0"/>
              <a:t>si instaurano progressivamente e i ragazzini faticano a coglierne l’impatto disfunzionale sulla loro vita, anche quando è evidente a un occhio esterno.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questi casi </a:t>
            </a:r>
            <a:r>
              <a:rPr lang="it-IT" sz="1800" dirty="0"/>
              <a:t>è sempre utile cercare un consulto psicologico o psichiatrico per comprendere meglio i contorni del problema e intervenire,  se necessario.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cambiamenti sono progressivi</a:t>
            </a:r>
          </a:p>
        </p:txBody>
      </p:sp>
      <p:pic>
        <p:nvPicPr>
          <p:cNvPr id="13314" name="Picture 2" descr="C:\Users\Master\Desktop\Ultime foto\dip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73016"/>
            <a:ext cx="4220141" cy="2808312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95EC-7FBC-421C-B96A-4ED3777CC84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7478648" cy="288032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 </a:t>
            </a:r>
            <a:r>
              <a:rPr lang="it-IT" sz="2000" b="1" dirty="0" err="1">
                <a:solidFill>
                  <a:srgbClr val="FF0000"/>
                </a:solidFill>
              </a:rPr>
              <a:t>device</a:t>
            </a:r>
            <a:r>
              <a:rPr lang="it-IT" sz="2000" b="1" dirty="0">
                <a:solidFill>
                  <a:srgbClr val="FF0000"/>
                </a:solidFill>
              </a:rPr>
              <a:t> non sono di per sé negativi o positivi, </a:t>
            </a:r>
            <a:r>
              <a:rPr lang="it-IT" sz="2000" dirty="0"/>
              <a:t>oppure più o meno rischiosi. Piuttosto è il tipo di approccio e il rapporto che si crea tra i bisogni evolutivi di un bambino o un adolescente e "quell’oggetto" a definirne eventualmente il grado di pericolosità.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Su questo punto </a:t>
            </a:r>
            <a:r>
              <a:rPr lang="it-IT" sz="2000" dirty="0"/>
              <a:t>vi sono naturalmente tipi diversi di rischi: una certa pratica può essere pericolosa perché ossessiva e ripetitiva, oppure per i suoi contenuti (violenti, impropri ecc.), o ancora, perché espone il figlio a possibili contatti con reti di utenti poco sicure o selezionate, o per varie combinazioni di questi tre fattori.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Gradi di pericolosità</a:t>
            </a:r>
          </a:p>
        </p:txBody>
      </p:sp>
      <p:pic>
        <p:nvPicPr>
          <p:cNvPr id="14338" name="Picture 2" descr="C:\Users\Master\Desktop\Ultime foto\dip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69160"/>
            <a:ext cx="2448272" cy="162921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6507-B878-4EFD-8721-ECE2B6EA627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7478648" cy="194421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saturazione tecnologica </a:t>
            </a:r>
            <a:r>
              <a:rPr lang="it-IT" sz="2000" dirty="0"/>
              <a:t>della nostra vita ha preso una piega forse irreversibile, o comunque destinata a durare a lungo.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Certamente</a:t>
            </a:r>
            <a:r>
              <a:rPr lang="it-IT" sz="2000" dirty="0"/>
              <a:t> i circuiti cerebrali di un neonato, che sin dai primi gesti si abitua a interagire con schermi piatti e con immagini virtuali 3D, si adatteranno ai nuovi stimoli, perché il cervello serve proprio a permetterci di funzionare al meglio nell’ambiente in cui viviamo.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La saturazione tecnologica</a:t>
            </a:r>
          </a:p>
        </p:txBody>
      </p:sp>
      <p:pic>
        <p:nvPicPr>
          <p:cNvPr id="15362" name="Picture 2" descr="C:\Users\Master\Desktop\Ultime foto\dip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89040"/>
            <a:ext cx="3858921" cy="2567936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B3B8F-428C-40B0-BC8D-C9E3FC1D1FC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7478648" cy="43204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1400" b="1" dirty="0"/>
              <a:t>1) Sbagliato collegare direttamente tecnologie e disturbi mentali</a:t>
            </a:r>
          </a:p>
          <a:p>
            <a:r>
              <a:rPr lang="it-IT" sz="1400" b="1" dirty="0"/>
              <a:t>2) L’accelerazione tecnologica può innescare però diversi tipi di distorsione nei processi</a:t>
            </a:r>
          </a:p>
          <a:p>
            <a:pPr marL="269875" indent="-242888"/>
            <a:r>
              <a:rPr lang="it-IT" sz="1400" b="1" dirty="0"/>
              <a:t>     di crescita</a:t>
            </a:r>
          </a:p>
          <a:p>
            <a:r>
              <a:rPr lang="it-IT" sz="1400" b="1" dirty="0"/>
              <a:t>3) I disturbi del sonno sono il primo campanello d’allarme</a:t>
            </a:r>
          </a:p>
          <a:p>
            <a:r>
              <a:rPr lang="it-IT" sz="1400" b="1" dirty="0"/>
              <a:t>4) Vigilare se l’uso di </a:t>
            </a:r>
            <a:r>
              <a:rPr lang="it-IT" sz="1400" b="1" dirty="0" err="1"/>
              <a:t>smartphone</a:t>
            </a:r>
            <a:r>
              <a:rPr lang="it-IT" sz="1400" b="1" dirty="0"/>
              <a:t> e videogiochi diventa "obbligatorio" o poco flessibile</a:t>
            </a:r>
          </a:p>
          <a:p>
            <a:r>
              <a:rPr lang="it-IT" sz="1400" b="1" dirty="0"/>
              <a:t>5) Le tecnologie non devono occupare troppe ore al giorno</a:t>
            </a:r>
          </a:p>
          <a:p>
            <a:pPr marL="269875" indent="-242888"/>
            <a:r>
              <a:rPr lang="it-IT" sz="1400" b="1" dirty="0"/>
              <a:t>6) </a:t>
            </a:r>
            <a:r>
              <a:rPr lang="it-IT" sz="1400" b="1" dirty="0" err="1"/>
              <a:t>Dev</a:t>
            </a:r>
            <a:r>
              <a:rPr lang="it-IT" sz="1400" b="1" dirty="0"/>
              <a:t>’essere sempre lasciato lo spazio adeguato per amici, sport, compiti, alimentazione</a:t>
            </a:r>
          </a:p>
          <a:p>
            <a:r>
              <a:rPr lang="it-IT" sz="1400" b="1" dirty="0"/>
              <a:t>7) Controllare anche la "qualità" dei contenuti, escludendo temi violenti o inadeguati in</a:t>
            </a:r>
          </a:p>
          <a:p>
            <a:pPr marL="269875" indent="-242888"/>
            <a:r>
              <a:rPr lang="it-IT" sz="1400" b="1" dirty="0"/>
              <a:t>     rapporto all’età dei ragazzi</a:t>
            </a:r>
          </a:p>
          <a:p>
            <a:r>
              <a:rPr lang="it-IT" sz="1400" b="1" dirty="0"/>
              <a:t>8) Censurare o vietare non serve. Obbligatorio però informarsi e accompagnare i figli</a:t>
            </a:r>
          </a:p>
          <a:p>
            <a:r>
              <a:rPr lang="it-IT" sz="1400" b="1" dirty="0"/>
              <a:t>9) Non possiamo fermare lo sviluppo delle tecnologie. Essere consapevoli dei rischi è</a:t>
            </a:r>
          </a:p>
          <a:p>
            <a:pPr marL="269875" indent="-242888"/>
            <a:r>
              <a:rPr lang="it-IT" sz="1400" b="1" dirty="0"/>
              <a:t>     già un buon inizio per contrastarne gli effetti negativi.</a:t>
            </a:r>
          </a:p>
          <a:p>
            <a:r>
              <a:rPr lang="it-IT" sz="1400" b="1" dirty="0"/>
              <a:t>10) Evitare di rincorrere i figli sul proprio terreno. Stare con loro davanti a un video non</a:t>
            </a:r>
          </a:p>
          <a:p>
            <a:pPr marL="360363" indent="-333375"/>
            <a:r>
              <a:rPr lang="it-IT" sz="1400" b="1" dirty="0"/>
              <a:t>       vuol dire smettere il nostro ruolo di genitori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Un decalogo per accompagnare i figli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1BDB-6BB2-4B60-8B67-02E71AA049C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7478648" cy="194421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Ogni idea di censura </a:t>
            </a:r>
            <a:r>
              <a:rPr lang="it-IT" sz="2000" dirty="0"/>
              <a:t>o divieto risulta anacronistica. Tuttavia restare consapevoli delle distorsioni imposte da questo sistema è già un una buon inizio per contrastarne gli effetti negativi.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Vi sono </a:t>
            </a:r>
            <a:r>
              <a:rPr lang="it-IT" sz="2000" dirty="0"/>
              <a:t>molti modi diversi in cui si può divenire "</a:t>
            </a:r>
            <a:r>
              <a:rPr lang="it-IT" sz="2000" b="1" dirty="0">
                <a:solidFill>
                  <a:schemeClr val="tx1"/>
                </a:solidFill>
              </a:rPr>
              <a:t>genitori più consapevoli</a:t>
            </a:r>
            <a:r>
              <a:rPr lang="it-IT" sz="2000" dirty="0"/>
              <a:t>“ e forse questo è preferibile a tentare di rincorrere i figli sul loro stesso terreno.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Vietare? Accompagnare?</a:t>
            </a:r>
          </a:p>
        </p:txBody>
      </p:sp>
      <p:pic>
        <p:nvPicPr>
          <p:cNvPr id="10" name="Picture 2" descr="C:\Users\Master\Desktop\Ultime foto\dip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933056"/>
            <a:ext cx="3888432" cy="2592288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848872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Ma la vita reale è sempre più bella!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EC2-4988-45C1-B4BD-5A3F79D5F4E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>
          <a:xfrm>
            <a:off x="1187624" y="4941168"/>
            <a:ext cx="7579568" cy="1290904"/>
          </a:xfrm>
          <a:solidFill>
            <a:srgbClr val="FFFF00"/>
          </a:solidFill>
          <a:ln w="254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000" dirty="0">
                <a:solidFill>
                  <a:srgbClr val="0070C0"/>
                </a:solidFill>
              </a:rPr>
              <a:t>"L'avvento della tecnologia ha favorito il diffondersi di nuove forme di dipendenza da internet e di comportamenti compulsivi online che spesso sono determinati da un bisogno di fuga dalla realtà. Certi ragazzi possono arrivare a non distinguere più la realtà da ciò che non lo è"</a:t>
            </a:r>
          </a:p>
        </p:txBody>
      </p:sp>
      <p:pic>
        <p:nvPicPr>
          <p:cNvPr id="17411" name="Picture 3" descr="C:\Users\Master\Desktop\Ultime foto\dip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1808" y="1196752"/>
            <a:ext cx="2116656" cy="151760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17412" name="Picture 4" descr="C:\Users\Master\Desktop\Ultime foto\dip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6642" y="3043596"/>
            <a:ext cx="2931822" cy="13215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7413" name="Picture 5" descr="C:\Users\Master\Desktop\Ultime foto\dip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1196752"/>
            <a:ext cx="2160240" cy="15210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17414" name="Picture 6" descr="C:\Users\Master\Desktop\Ultime foto\dip4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2996952"/>
            <a:ext cx="1800961" cy="13437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7415" name="Picture 7" descr="C:\Users\Master\Desktop\Ultime foto\dip4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3068960"/>
            <a:ext cx="2304256" cy="12946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7416" name="Picture 8" descr="C:\Users\Master\Desktop\Ultime foto\dip2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1196752"/>
            <a:ext cx="2804384" cy="15121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51216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algn="ctr"/>
            <a:r>
              <a:rPr lang="it-IT" sz="2200" b="1" dirty="0">
                <a:solidFill>
                  <a:srgbClr val="002060"/>
                </a:solidFill>
              </a:rPr>
              <a:t>L'ossessione per cellulari e web modificherebbe i rapporti tra neurotrasmettitori. E' il risultato di uno studio sudcoreano presentato </a:t>
            </a:r>
          </a:p>
          <a:p>
            <a:pPr algn="ctr"/>
            <a:r>
              <a:rPr lang="it-IT" sz="2200" b="1" dirty="0">
                <a:solidFill>
                  <a:srgbClr val="002060"/>
                </a:solidFill>
              </a:rPr>
              <a:t>al meeting annuale della </a:t>
            </a:r>
            <a:r>
              <a:rPr lang="it-IT" sz="2200" b="1" dirty="0" err="1">
                <a:solidFill>
                  <a:srgbClr val="FF0000"/>
                </a:solidFill>
              </a:rPr>
              <a:t>Radiological</a:t>
            </a:r>
            <a:r>
              <a:rPr lang="it-IT" sz="2200" b="1" dirty="0">
                <a:solidFill>
                  <a:srgbClr val="FF0000"/>
                </a:solidFill>
              </a:rPr>
              <a:t> Society </a:t>
            </a:r>
            <a:r>
              <a:rPr lang="it-IT" sz="2200" b="1" dirty="0" err="1">
                <a:solidFill>
                  <a:srgbClr val="FF0000"/>
                </a:solidFill>
              </a:rPr>
              <a:t>of</a:t>
            </a:r>
            <a:r>
              <a:rPr lang="it-IT" sz="2200" b="1" dirty="0">
                <a:solidFill>
                  <a:srgbClr val="FF0000"/>
                </a:solidFill>
              </a:rPr>
              <a:t> North America. </a:t>
            </a:r>
          </a:p>
          <a:p>
            <a:pPr algn="ctr"/>
            <a:r>
              <a:rPr lang="it-IT" sz="2200" b="1" dirty="0">
                <a:solidFill>
                  <a:srgbClr val="002060"/>
                </a:solidFill>
              </a:rPr>
              <a:t>Ma la terapia comportamentale ristabilisce l'equilibrio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1026" name="Picture 2" descr="C:\Users\Master\Desktop\Ultimi lavori\Foto\cw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628800"/>
            <a:ext cx="2664296" cy="2664296"/>
          </a:xfrm>
          <a:prstGeom prst="rect">
            <a:avLst/>
          </a:prstGeom>
          <a:noFill/>
        </p:spPr>
      </p:pic>
      <p:pic>
        <p:nvPicPr>
          <p:cNvPr id="4098" name="Picture 2" descr="C:\Users\Master\Desktop\Ultimi lavori\Foto\c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700808"/>
            <a:ext cx="3679097" cy="24482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16024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Cos’è il cervello? </a:t>
            </a:r>
            <a:r>
              <a:rPr lang="it-IT" sz="2000" dirty="0">
                <a:solidFill>
                  <a:schemeClr val="tx1"/>
                </a:solidFill>
              </a:rPr>
              <a:t>E’ l’organo più importante del sistema nervoso centrale (SNC), presente in tutti gli animali a simmetria bilaterale, compreso ovviamente l’uomo.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A che serve il cervello? </a:t>
            </a:r>
            <a:r>
              <a:rPr lang="it-IT" sz="2000" dirty="0">
                <a:solidFill>
                  <a:schemeClr val="tx1"/>
                </a:solidFill>
              </a:rPr>
              <a:t>Il cervello controlla tutte le funzioni del nostro corpo; quelle che permettono di restare in vita, poi le attività psichiche, motorie e sensoriali.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Molte di queste funzioni </a:t>
            </a:r>
            <a:r>
              <a:rPr lang="it-IT" sz="2000" dirty="0">
                <a:solidFill>
                  <a:schemeClr val="tx1"/>
                </a:solidFill>
              </a:rPr>
              <a:t>sono sotto il controllo della volontà, mentre altre sono del tutto “autonome” (respiro, battito cardiaco, attività digestive ecc.). </a:t>
            </a:r>
          </a:p>
          <a:p>
            <a:pPr fontAlgn="base"/>
            <a:endParaRPr lang="it-IT" sz="2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Cos’è il cervello, a che cosa serve e come funziona</a:t>
            </a:r>
          </a:p>
        </p:txBody>
      </p:sp>
      <p:pic>
        <p:nvPicPr>
          <p:cNvPr id="3075" name="Picture 3" descr="C:\Users\Master\Desktop\Ultimi lavori\Foto\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71892"/>
            <a:ext cx="3672408" cy="2686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100811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Nell’essere umano, </a:t>
            </a:r>
            <a:r>
              <a:rPr lang="it-IT" sz="2000" dirty="0">
                <a:solidFill>
                  <a:schemeClr val="tx1"/>
                </a:solidFill>
              </a:rPr>
              <a:t>inoltre, il cervello è la sede di </a:t>
            </a:r>
            <a:r>
              <a:rPr lang="it-IT" sz="2000" b="1" dirty="0">
                <a:solidFill>
                  <a:schemeClr val="tx1"/>
                </a:solidFill>
              </a:rPr>
              <a:t>funzioni </a:t>
            </a:r>
            <a:r>
              <a:rPr lang="it-IT" sz="2000" dirty="0">
                <a:solidFill>
                  <a:schemeClr val="tx1"/>
                </a:solidFill>
              </a:rPr>
              <a:t>cosiddette “</a:t>
            </a:r>
            <a:r>
              <a:rPr lang="it-IT" sz="2000" b="1" dirty="0">
                <a:solidFill>
                  <a:schemeClr val="tx1"/>
                </a:solidFill>
              </a:rPr>
              <a:t>superiori</a:t>
            </a:r>
            <a:r>
              <a:rPr lang="it-IT" sz="2000" dirty="0">
                <a:solidFill>
                  <a:schemeClr val="tx1"/>
                </a:solidFill>
              </a:rPr>
              <a:t>”, come il </a:t>
            </a:r>
            <a:r>
              <a:rPr lang="it-IT" sz="2000" b="1" dirty="0">
                <a:solidFill>
                  <a:schemeClr val="tx1"/>
                </a:solidFill>
              </a:rPr>
              <a:t>pensiero</a:t>
            </a:r>
            <a:r>
              <a:rPr lang="it-IT" sz="2000" dirty="0">
                <a:solidFill>
                  <a:schemeClr val="tx1"/>
                </a:solidFill>
              </a:rPr>
              <a:t>, il </a:t>
            </a:r>
            <a:r>
              <a:rPr lang="it-IT" sz="2000" b="1" dirty="0">
                <a:solidFill>
                  <a:schemeClr val="tx1"/>
                </a:solidFill>
              </a:rPr>
              <a:t>linguaggio</a:t>
            </a:r>
            <a:r>
              <a:rPr lang="it-IT" sz="2000" dirty="0">
                <a:solidFill>
                  <a:schemeClr val="tx1"/>
                </a:solidFill>
              </a:rPr>
              <a:t>, l’</a:t>
            </a:r>
            <a:r>
              <a:rPr lang="it-IT" sz="2000" b="1" dirty="0">
                <a:solidFill>
                  <a:schemeClr val="tx1"/>
                </a:solidFill>
              </a:rPr>
              <a:t>apprendimento</a:t>
            </a:r>
            <a:r>
              <a:rPr lang="it-IT" sz="2000" dirty="0">
                <a:solidFill>
                  <a:schemeClr val="tx1"/>
                </a:solidFill>
              </a:rPr>
              <a:t> ecc. Le funzioni “</a:t>
            </a:r>
            <a:r>
              <a:rPr lang="it-IT" sz="2000" b="1" dirty="0">
                <a:solidFill>
                  <a:schemeClr val="tx1"/>
                </a:solidFill>
              </a:rPr>
              <a:t>volontarie</a:t>
            </a:r>
            <a:r>
              <a:rPr lang="it-IT" sz="2000" dirty="0">
                <a:solidFill>
                  <a:schemeClr val="tx1"/>
                </a:solidFill>
              </a:rPr>
              <a:t>” del cervello si dividono in </a:t>
            </a:r>
            <a:r>
              <a:rPr lang="it-IT" sz="2000" b="1" dirty="0">
                <a:solidFill>
                  <a:schemeClr val="tx1"/>
                </a:solidFill>
              </a:rPr>
              <a:t>tre gruppi:</a:t>
            </a:r>
          </a:p>
          <a:p>
            <a:pPr fontAlgn="base"/>
            <a:endParaRPr lang="it-IT" sz="2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I tre gruppi delle funzioni volontarie del cervello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251520" y="3068960"/>
            <a:ext cx="2808312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Funzioni motorie: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Camminare, deglutire, afferrare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6084168" y="3068960"/>
            <a:ext cx="28083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Funzioni sensitive: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</a:rPr>
              <a:t>legate ai 5 sensi</a:t>
            </a:r>
          </a:p>
          <a:p>
            <a:pPr algn="ctr"/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51520" y="4293096"/>
            <a:ext cx="280831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Funzioni cognitive: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(linguistiche, mnemoniche, logiche e di </a:t>
            </a:r>
            <a:r>
              <a:rPr lang="it-IT" sz="2400" b="1" dirty="0">
                <a:solidFill>
                  <a:schemeClr val="tx1"/>
                </a:solidFill>
              </a:rPr>
              <a:t>giudizio)</a:t>
            </a:r>
          </a:p>
          <a:p>
            <a:pPr algn="ctr"/>
            <a:endParaRPr lang="it-IT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Master\Desktop\Ultimi lavori\Foto\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2880320" cy="2376264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251520" y="5805264"/>
            <a:ext cx="864096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Fra tutte le funzioni cognitive quelle più soggette all’invecchiamento sono quelle legate alla memoria.</a:t>
            </a:r>
          </a:p>
        </p:txBody>
      </p:sp>
      <p:pic>
        <p:nvPicPr>
          <p:cNvPr id="2051" name="Picture 3" descr="C:\Users\Master\Desktop\Ultimi lavori\Foto\c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05064"/>
            <a:ext cx="2736304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7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BA0B-8AB5-44BF-BDD8-BBA545B76EC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7406640" cy="201622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 nuovi strumenti tecnologici </a:t>
            </a:r>
            <a:r>
              <a:rPr lang="it-IT" sz="2000" dirty="0"/>
              <a:t>rendono gli adolescenti "supereroi fragili".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Tanto fragili </a:t>
            </a:r>
            <a:r>
              <a:rPr lang="it-IT" sz="2000" dirty="0"/>
              <a:t>da ricorrere sempre più spesso alle cure della neuropsichiatria infantile.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Più 21% in quattro anni </a:t>
            </a:r>
            <a:r>
              <a:rPr lang="it-IT" sz="2000" dirty="0"/>
              <a:t>nella sola Milano. Quasi raddoppiati (da 65mila a 114mila) in otto anni in Lombardia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835696" y="112474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solidFill>
                  <a:srgbClr val="0070C0"/>
                </a:solidFill>
              </a:rPr>
              <a:t>I numeri di una crescita che fa paura</a:t>
            </a:r>
          </a:p>
        </p:txBody>
      </p:sp>
      <p:pic>
        <p:nvPicPr>
          <p:cNvPr id="3074" name="Picture 2" descr="C:\Users\Master\Desktop\Ultime foto\dip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05064"/>
            <a:ext cx="3312368" cy="248107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100811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L’encefal</a:t>
            </a:r>
            <a:r>
              <a:rPr lang="it-IT" sz="2000" dirty="0">
                <a:solidFill>
                  <a:schemeClr val="tx1"/>
                </a:solidFill>
              </a:rPr>
              <a:t>o (dal greco </a:t>
            </a:r>
            <a:r>
              <a:rPr lang="it-IT" sz="2000" dirty="0" err="1">
                <a:solidFill>
                  <a:schemeClr val="tx1"/>
                </a:solidFill>
              </a:rPr>
              <a:t>ἐγκέφαλος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dirty="0" err="1">
                <a:solidFill>
                  <a:schemeClr val="tx1"/>
                </a:solidFill>
              </a:rPr>
              <a:t>enképhalos</a:t>
            </a:r>
            <a:r>
              <a:rPr lang="it-IT" sz="2000" dirty="0">
                <a:solidFill>
                  <a:schemeClr val="tx1"/>
                </a:solidFill>
              </a:rPr>
              <a:t>, “</a:t>
            </a:r>
            <a:r>
              <a:rPr lang="it-IT" sz="2000" b="1" dirty="0">
                <a:solidFill>
                  <a:schemeClr val="tx1"/>
                </a:solidFill>
              </a:rPr>
              <a:t>dentro la testa</a:t>
            </a:r>
            <a:r>
              <a:rPr lang="it-IT" sz="2000" dirty="0">
                <a:solidFill>
                  <a:schemeClr val="tx1"/>
                </a:solidFill>
              </a:rPr>
              <a:t>”, composto di </a:t>
            </a:r>
            <a:r>
              <a:rPr lang="it-IT" sz="2000" dirty="0" err="1">
                <a:solidFill>
                  <a:schemeClr val="tx1"/>
                </a:solidFill>
              </a:rPr>
              <a:t>ἐν</a:t>
            </a:r>
            <a:r>
              <a:rPr lang="it-IT" sz="2000" dirty="0">
                <a:solidFill>
                  <a:schemeClr val="tx1"/>
                </a:solidFill>
              </a:rPr>
              <a:t>, en, “in” e </a:t>
            </a:r>
            <a:r>
              <a:rPr lang="it-IT" sz="2000" dirty="0" err="1">
                <a:solidFill>
                  <a:schemeClr val="tx1"/>
                </a:solidFill>
              </a:rPr>
              <a:t>κεϕαλή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dirty="0" err="1">
                <a:solidFill>
                  <a:schemeClr val="tx1"/>
                </a:solidFill>
              </a:rPr>
              <a:t>kephalè</a:t>
            </a:r>
            <a:r>
              <a:rPr lang="it-IT" sz="2000" dirty="0">
                <a:solidFill>
                  <a:schemeClr val="tx1"/>
                </a:solidFill>
              </a:rPr>
              <a:t>, “testa”) è quella parte del sistema nervoso centrale (SNC) completamente contenuta nella scatola cranica e divisa dal midollo spinale.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Qual è la differenza tra cervello ed encefalo?</a:t>
            </a:r>
          </a:p>
        </p:txBody>
      </p:sp>
      <p:pic>
        <p:nvPicPr>
          <p:cNvPr id="4098" name="Picture 2" descr="C:\Users\Master\Desktop\Ultimi lavori\Foto\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068960"/>
            <a:ext cx="5074541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229200"/>
            <a:ext cx="8640960" cy="7920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fontAlgn="base"/>
            <a:r>
              <a:rPr lang="it-IT" sz="2400" b="1" dirty="0">
                <a:solidFill>
                  <a:srgbClr val="0070C0"/>
                </a:solidFill>
              </a:rPr>
              <a:t>Da ciò si intuisce come l’encefalo sia la parte del SNC che è nel cranio, mentre il cervello è una parte dell’encefalo stesso.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L’encefalo è composto da tre parti: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1988840"/>
            <a:ext cx="3168352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fontAlgn="base"/>
            <a:r>
              <a:rPr lang="it-IT" sz="2400" b="1" dirty="0">
                <a:solidFill>
                  <a:srgbClr val="FF0000"/>
                </a:solidFill>
              </a:rPr>
              <a:t>1. Tronco encefalico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marL="457200" indent="-457200" algn="ctr" fontAlgn="base"/>
            <a:r>
              <a:rPr lang="it-IT" sz="2000" dirty="0">
                <a:solidFill>
                  <a:schemeClr val="tx1"/>
                </a:solidFill>
              </a:rPr>
              <a:t>(diviso in bulbo, ponte e mesencefalo).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51520" y="3356992"/>
            <a:ext cx="316835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fontAlgn="base"/>
            <a:r>
              <a:rPr lang="it-IT" sz="2400" b="1" dirty="0">
                <a:solidFill>
                  <a:srgbClr val="FF0000"/>
                </a:solidFill>
              </a:rPr>
              <a:t>2. Cervelletto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1520" y="4221088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fontAlgn="base"/>
            <a:r>
              <a:rPr lang="it-IT" sz="2400" b="1" dirty="0">
                <a:solidFill>
                  <a:srgbClr val="FF0000"/>
                </a:solidFill>
              </a:rPr>
              <a:t>3. Cervello</a:t>
            </a:r>
            <a:endParaRPr lang="it-IT" sz="20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Master\Desktop\Ultimi lavori\Foto\c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988840"/>
            <a:ext cx="3816424" cy="2873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136815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peso è piuttosto variabile, </a:t>
            </a:r>
            <a:r>
              <a:rPr lang="it-IT" sz="2000" dirty="0">
                <a:solidFill>
                  <a:schemeClr val="tx1"/>
                </a:solidFill>
              </a:rPr>
              <a:t>normalmente non supera i 1500 grammi ed ha un volume compreso tra i 1100 e i 1300 </a:t>
            </a:r>
            <a:r>
              <a:rPr lang="it-IT" sz="2000" dirty="0" err="1">
                <a:solidFill>
                  <a:schemeClr val="tx1"/>
                </a:solidFill>
              </a:rPr>
              <a:t>cm³</a:t>
            </a:r>
            <a:r>
              <a:rPr lang="it-IT" sz="2000" dirty="0">
                <a:solidFill>
                  <a:schemeClr val="tx1"/>
                </a:solidFill>
              </a:rPr>
              <a:t>, tenendo presente la possibilità di significative variazioni tra individuo e individuo oltre al sesso (il cervello maschile è mediamente più grande di quello femminile) ed ovviamente all’età.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Quanto pesa un cervello?</a:t>
            </a:r>
          </a:p>
        </p:txBody>
      </p:sp>
      <p:pic>
        <p:nvPicPr>
          <p:cNvPr id="6146" name="Picture 2" descr="C:\Users\Master\Desktop\Ultimi lavori\Foto\c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501008"/>
            <a:ext cx="5044661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34076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Com’è fatto un cervello?</a:t>
            </a:r>
          </a:p>
        </p:txBody>
      </p:sp>
      <p:pic>
        <p:nvPicPr>
          <p:cNvPr id="1026" name="Picture 2" descr="C:\Users\Master\Desktop\Ultimi lavori\Foto\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040560" cy="4898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8164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360363" indent="-360363" algn="just" fontAlgn="base">
              <a:buAutoNum type="arabicParenR"/>
            </a:pPr>
            <a:r>
              <a:rPr lang="it-IT" sz="2000" b="1" dirty="0">
                <a:solidFill>
                  <a:srgbClr val="FF0000"/>
                </a:solidFill>
              </a:rPr>
              <a:t>Telencefalo:</a:t>
            </a:r>
            <a:r>
              <a:rPr lang="it-IT" sz="2000" dirty="0">
                <a:solidFill>
                  <a:schemeClr val="tx1"/>
                </a:solidFill>
              </a:rPr>
              <a:t> (la porzione più superficiale dell’encefalo, costituito dagli emisferi cerebrali e dai nuclei della base. Il telencefalo è estremamente sviluppato e può essere suddiviso in </a:t>
            </a:r>
            <a:r>
              <a:rPr lang="it-IT" sz="2000" b="1" dirty="0">
                <a:solidFill>
                  <a:schemeClr val="tx1"/>
                </a:solidFill>
              </a:rPr>
              <a:t>quattro aree o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r>
              <a:rPr lang="it-IT" sz="2000" b="1" dirty="0">
                <a:solidFill>
                  <a:schemeClr val="tx1"/>
                </a:solidFill>
              </a:rPr>
              <a:t>lobi</a:t>
            </a:r>
            <a:r>
              <a:rPr lang="it-IT" sz="2000" dirty="0">
                <a:solidFill>
                  <a:schemeClr val="tx1"/>
                </a:solidFill>
              </a:rPr>
              <a:t>: lobo frontale, lobo parietale, lobo occipitale, lobo temporale. Il telencefalo include anche la </a:t>
            </a:r>
            <a:r>
              <a:rPr lang="it-IT" sz="2000" b="1" dirty="0">
                <a:solidFill>
                  <a:schemeClr val="tx1"/>
                </a:solidFill>
              </a:rPr>
              <a:t>corteccia cerebrale </a:t>
            </a:r>
            <a:r>
              <a:rPr lang="it-IT" sz="2000" dirty="0">
                <a:solidFill>
                  <a:schemeClr val="tx1"/>
                </a:solidFill>
              </a:rPr>
              <a:t>che è importantissima a livello funzionale essendo sede delle “</a:t>
            </a:r>
            <a:r>
              <a:rPr lang="it-IT" sz="2000" b="1" dirty="0">
                <a:solidFill>
                  <a:schemeClr val="tx1"/>
                </a:solidFill>
              </a:rPr>
              <a:t>funzioni cerebrali superiori</a:t>
            </a:r>
            <a:r>
              <a:rPr lang="it-IT" sz="2000" dirty="0">
                <a:solidFill>
                  <a:schemeClr val="tx1"/>
                </a:solidFill>
              </a:rPr>
              <a:t>”, quali il pensiero e la coscienza.</a:t>
            </a:r>
            <a:br>
              <a:rPr lang="it-IT" sz="2000" dirty="0">
                <a:solidFill>
                  <a:schemeClr val="tx1"/>
                </a:solidFill>
              </a:rPr>
            </a:br>
            <a:endParaRPr lang="it-IT" sz="2000" dirty="0">
              <a:solidFill>
                <a:schemeClr val="tx1"/>
              </a:solidFill>
            </a:endParaRPr>
          </a:p>
          <a:p>
            <a:pPr marL="360363" indent="-360363" algn="just" fontAlgn="base"/>
            <a:r>
              <a:rPr lang="it-IT" sz="2000" b="1" dirty="0">
                <a:solidFill>
                  <a:srgbClr val="FF0000"/>
                </a:solidFill>
              </a:rPr>
              <a:t>2)  Diencefalo</a:t>
            </a:r>
            <a:r>
              <a:rPr lang="it-IT" sz="2000" dirty="0">
                <a:solidFill>
                  <a:srgbClr val="FF0000"/>
                </a:solidFill>
              </a:rPr>
              <a:t>: </a:t>
            </a:r>
            <a:r>
              <a:rPr lang="it-IT" sz="2000" dirty="0">
                <a:solidFill>
                  <a:schemeClr val="tx1"/>
                </a:solidFill>
              </a:rPr>
              <a:t>posto internamente alla sostanza bianca </a:t>
            </a:r>
            <a:r>
              <a:rPr lang="it-IT" sz="2000" dirty="0" err="1">
                <a:solidFill>
                  <a:schemeClr val="tx1"/>
                </a:solidFill>
              </a:rPr>
              <a:t>telencefalica</a:t>
            </a:r>
            <a:r>
              <a:rPr lang="it-IT" sz="2000" dirty="0">
                <a:solidFill>
                  <a:schemeClr val="tx1"/>
                </a:solidFill>
              </a:rPr>
              <a:t>, è costituito da cinque porzioni (talamo, epitalamo, </a:t>
            </a:r>
            <a:r>
              <a:rPr lang="it-IT" sz="2000" dirty="0" err="1">
                <a:solidFill>
                  <a:schemeClr val="tx1"/>
                </a:solidFill>
              </a:rPr>
              <a:t>metatalamo</a:t>
            </a:r>
            <a:r>
              <a:rPr lang="it-IT" sz="2000" dirty="0">
                <a:solidFill>
                  <a:schemeClr val="tx1"/>
                </a:solidFill>
              </a:rPr>
              <a:t>, ipotalamo, </a:t>
            </a:r>
            <a:r>
              <a:rPr lang="it-IT" sz="2000" dirty="0" err="1">
                <a:solidFill>
                  <a:schemeClr val="tx1"/>
                </a:solidFill>
              </a:rPr>
              <a:t>subtalamo</a:t>
            </a:r>
            <a:r>
              <a:rPr lang="it-IT" sz="2000" dirty="0">
                <a:solidFill>
                  <a:schemeClr val="tx1"/>
                </a:solidFill>
              </a:rPr>
              <a:t>) strutturalmente e funzionalmente legate ai nuclei della base. Si trova in continuazione, </a:t>
            </a:r>
            <a:r>
              <a:rPr lang="it-IT" sz="2000" dirty="0" err="1">
                <a:solidFill>
                  <a:schemeClr val="tx1"/>
                </a:solidFill>
              </a:rPr>
              <a:t>caudalmente</a:t>
            </a:r>
            <a:r>
              <a:rPr lang="it-IT" sz="2000" dirty="0">
                <a:solidFill>
                  <a:schemeClr val="tx1"/>
                </a:solidFill>
              </a:rPr>
              <a:t>, con il mesencefalo tramite i due peduncoli cerebrali.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Il cervello è diviso in due parti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5922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La parte che comunemente si associa al cervello </a:t>
            </a:r>
            <a:r>
              <a:rPr lang="it-IT" sz="2000" dirty="0">
                <a:solidFill>
                  <a:schemeClr val="tx1"/>
                </a:solidFill>
              </a:rPr>
              <a:t>è quella più grande: </a:t>
            </a:r>
            <a:r>
              <a:rPr lang="it-IT" sz="2000" b="1" dirty="0">
                <a:solidFill>
                  <a:schemeClr val="tx1"/>
                </a:solidFill>
              </a:rPr>
              <a:t>il telencefalo</a:t>
            </a:r>
            <a:r>
              <a:rPr lang="it-IT" sz="2000" dirty="0">
                <a:solidFill>
                  <a:schemeClr val="tx1"/>
                </a:solidFill>
              </a:rPr>
              <a:t>, che ha forma ovoidale, con l’asse maggiore orientato in senso </a:t>
            </a:r>
            <a:r>
              <a:rPr lang="it-IT" sz="2000" dirty="0" err="1">
                <a:solidFill>
                  <a:schemeClr val="tx1"/>
                </a:solidFill>
              </a:rPr>
              <a:t>anteroposteriore</a:t>
            </a:r>
            <a:r>
              <a:rPr lang="it-IT" sz="2000" dirty="0">
                <a:solidFill>
                  <a:schemeClr val="tx1"/>
                </a:solidFill>
              </a:rPr>
              <a:t>, ed è suddiviso in due formazioni giustapposte e quasi identiche, denominate </a:t>
            </a:r>
            <a:r>
              <a:rPr lang="it-IT" sz="2000" b="1" dirty="0">
                <a:solidFill>
                  <a:schemeClr val="tx1"/>
                </a:solidFill>
              </a:rPr>
              <a:t>emisferi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L’emisfero destro </a:t>
            </a:r>
            <a:r>
              <a:rPr lang="it-IT" sz="2000" dirty="0">
                <a:solidFill>
                  <a:schemeClr val="tx1"/>
                </a:solidFill>
              </a:rPr>
              <a:t>controlla i movimenti e riceve le sensazioni del lato sinistro del corpo, mentre </a:t>
            </a:r>
            <a:r>
              <a:rPr lang="it-IT" sz="2000" b="1" dirty="0">
                <a:solidFill>
                  <a:schemeClr val="tx1"/>
                </a:solidFill>
              </a:rPr>
              <a:t>l’emisfero sinistro </a:t>
            </a:r>
            <a:r>
              <a:rPr lang="it-IT" sz="2000" dirty="0">
                <a:solidFill>
                  <a:schemeClr val="tx1"/>
                </a:solidFill>
              </a:rPr>
              <a:t>controlla i movimenti e riceve le sensazioni del lato destro del corpo. I due emisferi </a:t>
            </a:r>
            <a:r>
              <a:rPr lang="it-IT" sz="2000" b="1" dirty="0">
                <a:solidFill>
                  <a:schemeClr val="tx1"/>
                </a:solidFill>
              </a:rPr>
              <a:t>destro</a:t>
            </a:r>
            <a:r>
              <a:rPr lang="it-IT" sz="2000" dirty="0">
                <a:solidFill>
                  <a:schemeClr val="tx1"/>
                </a:solidFill>
              </a:rPr>
              <a:t> e</a:t>
            </a:r>
            <a:r>
              <a:rPr lang="it-IT" sz="2000" b="1" dirty="0">
                <a:solidFill>
                  <a:schemeClr val="tx1"/>
                </a:solidFill>
              </a:rPr>
              <a:t> sinistro</a:t>
            </a:r>
            <a:r>
              <a:rPr lang="it-IT" sz="2000" dirty="0">
                <a:solidFill>
                  <a:schemeClr val="tx1"/>
                </a:solidFill>
              </a:rPr>
              <a:t>, presentano altre significative differenze funzionali.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Emisfero destro e sinistro</a:t>
            </a:r>
          </a:p>
        </p:txBody>
      </p:sp>
      <p:pic>
        <p:nvPicPr>
          <p:cNvPr id="8" name="Picture 2" descr="C:\Users\Master\Desktop\Ultimi lavori\Foto\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221088"/>
            <a:ext cx="4384966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2484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cervello possiede </a:t>
            </a:r>
            <a:r>
              <a:rPr lang="it-IT" sz="2000" dirty="0">
                <a:solidFill>
                  <a:schemeClr val="tx1"/>
                </a:solidFill>
              </a:rPr>
              <a:t>una proprietà straordinaria, chiamata “plasticità cerebrale”. Si tratta della capacità di modificare la propria struttura e la propria funzionalità in base all’attività dei neuroni e di rispondere all’esperienza o di essere addirittura modificato da quest’ultima.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Nei primi tre anni di vita </a:t>
            </a:r>
            <a:r>
              <a:rPr lang="it-IT" sz="2000" dirty="0">
                <a:solidFill>
                  <a:schemeClr val="tx1"/>
                </a:solidFill>
              </a:rPr>
              <a:t>la plasticità cerebrale è altissima, ma anche il cervello adulto, sulla base delle ultime scoperte scientifici che, è in grado di rimodellarsi continuamente sulla base delle nuove esperienze, formando nuovi circuiti </a:t>
            </a:r>
            <a:r>
              <a:rPr lang="it-IT" sz="2000" dirty="0" err="1">
                <a:solidFill>
                  <a:schemeClr val="tx1"/>
                </a:solidFill>
              </a:rPr>
              <a:t>sinaptici</a:t>
            </a:r>
            <a:r>
              <a:rPr lang="it-IT" sz="2000" dirty="0">
                <a:solidFill>
                  <a:schemeClr val="tx1"/>
                </a:solidFill>
              </a:rPr>
              <a:t> o ristrutturando gli esistenti. 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Oggi sappiamo infatti </a:t>
            </a:r>
            <a:r>
              <a:rPr lang="it-IT" sz="2000" dirty="0">
                <a:solidFill>
                  <a:schemeClr val="tx1"/>
                </a:solidFill>
              </a:rPr>
              <a:t>che il cervello dell’uomo non è una struttura rigida e determinata dalla nascita ma può ancora crescere e cambiare la sua struttura fisica anche in età adulta.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E siamo proprio noi, </a:t>
            </a:r>
            <a:r>
              <a:rPr lang="it-IT" sz="2000" dirty="0">
                <a:solidFill>
                  <a:schemeClr val="tx1"/>
                </a:solidFill>
              </a:rPr>
              <a:t>con le nostre abitudini di vita e le esperienze, a forgiare la nostra mente in un modo piuttosto che in un altro.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Plasticità cerebrale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374441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2"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L’emisfero sinistro è specializzato:</a:t>
            </a:r>
            <a:endParaRPr lang="it-IT" sz="2000" dirty="0">
              <a:solidFill>
                <a:srgbClr val="FF0000"/>
              </a:solidFill>
            </a:endParaRP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nei processi linguistici;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nei processi sequenziali;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percezione-gestione degli </a:t>
            </a:r>
          </a:p>
          <a:p>
            <a:pPr marL="179388" lvl="0" indent="-88900" algn="just" fontAlgn="base"/>
            <a:r>
              <a:rPr lang="it-IT" sz="2000" dirty="0">
                <a:solidFill>
                  <a:schemeClr val="tx1"/>
                </a:solidFill>
              </a:rPr>
              <a:t> eventi che si susseguono nel tempo;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concatenazione logica del </a:t>
            </a:r>
          </a:p>
          <a:p>
            <a:pPr marL="90488" lvl="0" algn="just" fontAlgn="base"/>
            <a:r>
              <a:rPr lang="it-IT" sz="2000" dirty="0">
                <a:solidFill>
                  <a:schemeClr val="tx1"/>
                </a:solidFill>
              </a:rPr>
              <a:t>  pensiero; in altri termini;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gestione del rapporto </a:t>
            </a:r>
          </a:p>
          <a:p>
            <a:pPr lvl="0" algn="just" fontAlgn="base"/>
            <a:r>
              <a:rPr lang="it-IT" sz="2000" dirty="0">
                <a:solidFill>
                  <a:schemeClr val="tx1"/>
                </a:solidFill>
              </a:rPr>
              <a:t>   causa-effetto;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percezione analitica della realtà.</a:t>
            </a:r>
          </a:p>
          <a:p>
            <a:pPr algn="just" fontAlgn="base"/>
            <a:endParaRPr lang="it-IT" sz="2000" b="1" dirty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L’emisfero destro è specializzato:</a:t>
            </a:r>
            <a:endParaRPr lang="it-IT" sz="2000" dirty="0">
              <a:solidFill>
                <a:srgbClr val="FF0000"/>
              </a:solidFill>
            </a:endParaRP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nell’elaborazione visiva;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percezione delle immagini;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nell’organizzazione spaziale;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nell’interpretazione emotiva;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nella creatività;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 nell’empatia;</a:t>
            </a:r>
          </a:p>
          <a:p>
            <a:pPr marL="179388" lvl="0" indent="-179388" algn="just" fontAlgn="base">
              <a:buFont typeface="Wingdings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nella percezione globale e complessiva     degli stimoli.</a:t>
            </a:r>
          </a:p>
          <a:p>
            <a:pPr algn="just" fontAlgn="base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l’emisfero sinistro è “l’ingegnere”, </a:t>
            </a:r>
          </a:p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quello destro è “l’artista”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2048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è concreto, </a:t>
            </a:r>
            <a:r>
              <a:rPr lang="it-IT" sz="2800" b="1" dirty="0">
                <a:solidFill>
                  <a:srgbClr val="0070C0"/>
                </a:solidFill>
              </a:rPr>
              <a:t>il sinistro </a:t>
            </a:r>
            <a:r>
              <a:rPr lang="it-IT" sz="2800" dirty="0">
                <a:solidFill>
                  <a:schemeClr val="tx1"/>
                </a:solidFill>
              </a:rPr>
              <a:t>è simbolico;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è sintetico (unisce le parti formando un tutto), </a:t>
            </a:r>
            <a:r>
              <a:rPr lang="it-IT" sz="2800" b="1" dirty="0">
                <a:solidFill>
                  <a:srgbClr val="0070C0"/>
                </a:solidFill>
              </a:rPr>
              <a:t>il sinistro</a:t>
            </a:r>
            <a:r>
              <a:rPr lang="it-IT" sz="2800" dirty="0">
                <a:solidFill>
                  <a:schemeClr val="tx1"/>
                </a:solidFill>
              </a:rPr>
              <a:t> è analitico (analizza il tutto nelle sue parti);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vede somiglianze oggettive, </a:t>
            </a:r>
            <a:r>
              <a:rPr lang="it-IT" sz="2800" b="1" dirty="0">
                <a:solidFill>
                  <a:srgbClr val="0070C0"/>
                </a:solidFill>
              </a:rPr>
              <a:t>il sinistro </a:t>
            </a:r>
            <a:r>
              <a:rPr lang="it-IT" sz="2800" dirty="0">
                <a:solidFill>
                  <a:schemeClr val="tx1"/>
                </a:solidFill>
              </a:rPr>
              <a:t>comprende le metafore;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è “irrazionale”, </a:t>
            </a:r>
            <a:r>
              <a:rPr lang="it-IT" sz="2800" b="1" dirty="0">
                <a:solidFill>
                  <a:srgbClr val="0070C0"/>
                </a:solidFill>
              </a:rPr>
              <a:t>il sinistro </a:t>
            </a:r>
            <a:r>
              <a:rPr lang="it-IT" sz="2800" dirty="0">
                <a:solidFill>
                  <a:schemeClr val="tx1"/>
                </a:solidFill>
              </a:rPr>
              <a:t>è razionale;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è impulsivo, </a:t>
            </a:r>
            <a:r>
              <a:rPr lang="it-IT" sz="2800" b="1" dirty="0">
                <a:solidFill>
                  <a:schemeClr val="tx1"/>
                </a:solidFill>
              </a:rPr>
              <a:t>il sinistro </a:t>
            </a:r>
            <a:r>
              <a:rPr lang="it-IT" sz="2800" dirty="0">
                <a:solidFill>
                  <a:schemeClr val="tx1"/>
                </a:solidFill>
              </a:rPr>
              <a:t>è logico;</a:t>
            </a:r>
          </a:p>
          <a:p>
            <a:pPr lvl="0" algn="just" fontAlgn="base"/>
            <a:r>
              <a:rPr lang="it-IT" sz="2800" b="1" dirty="0">
                <a:solidFill>
                  <a:srgbClr val="FF0000"/>
                </a:solidFill>
              </a:rPr>
              <a:t>il destro </a:t>
            </a:r>
            <a:r>
              <a:rPr lang="it-IT" sz="2800" dirty="0">
                <a:solidFill>
                  <a:schemeClr val="tx1"/>
                </a:solidFill>
              </a:rPr>
              <a:t>trova soluzioni creative, </a:t>
            </a:r>
            <a:r>
              <a:rPr lang="it-IT" sz="2800" b="1" dirty="0">
                <a:solidFill>
                  <a:srgbClr val="0070C0"/>
                </a:solidFill>
              </a:rPr>
              <a:t>il sinistro </a:t>
            </a:r>
            <a:r>
              <a:rPr lang="it-IT" sz="2800" dirty="0">
                <a:solidFill>
                  <a:schemeClr val="tx1"/>
                </a:solidFill>
              </a:rPr>
              <a:t>trova soluzioni lineari.</a:t>
            </a:r>
          </a:p>
          <a:p>
            <a:pPr algn="just" fontAlgn="base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Emisfero destro o sinistro?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2048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 numCol="1"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Un emisfero diventa dominante sull’altro </a:t>
            </a:r>
            <a:r>
              <a:rPr lang="it-IT" sz="2000" dirty="0">
                <a:solidFill>
                  <a:schemeClr val="tx1"/>
                </a:solidFill>
              </a:rPr>
              <a:t>quando svolge processi e funzioni che l’</a:t>
            </a:r>
            <a:r>
              <a:rPr lang="it-IT" sz="2000" b="1" dirty="0">
                <a:solidFill>
                  <a:schemeClr val="tx1"/>
                </a:solidFill>
              </a:rPr>
              <a:t>emisfero</a:t>
            </a:r>
            <a:r>
              <a:rPr lang="it-IT" sz="2000" dirty="0">
                <a:solidFill>
                  <a:schemeClr val="tx1"/>
                </a:solidFill>
              </a:rPr>
              <a:t> opposto non è in grado di gestire in modo altrettanto competente.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Quando leggiamo, </a:t>
            </a:r>
            <a:r>
              <a:rPr lang="it-IT" sz="2000" dirty="0">
                <a:solidFill>
                  <a:schemeClr val="tx1"/>
                </a:solidFill>
              </a:rPr>
              <a:t>scriviamo o intavoliamo una discussione, la dominanza è riservata all’</a:t>
            </a:r>
            <a:r>
              <a:rPr lang="it-IT" sz="2000" b="1" dirty="0">
                <a:solidFill>
                  <a:schemeClr val="tx1"/>
                </a:solidFill>
              </a:rPr>
              <a:t>emisfero sinistro</a:t>
            </a:r>
            <a:r>
              <a:rPr lang="it-IT" sz="2000" dirty="0">
                <a:solidFill>
                  <a:schemeClr val="tx1"/>
                </a:solidFill>
              </a:rPr>
              <a:t>; al contrario quando disegniamo o guardiamo un’immagine, sarà l’</a:t>
            </a:r>
            <a:r>
              <a:rPr lang="it-IT" sz="2000" b="1" dirty="0">
                <a:solidFill>
                  <a:schemeClr val="tx1"/>
                </a:solidFill>
              </a:rPr>
              <a:t>emisfero destro </a:t>
            </a:r>
            <a:r>
              <a:rPr lang="it-IT" sz="2000" dirty="0">
                <a:solidFill>
                  <a:schemeClr val="tx1"/>
                </a:solidFill>
              </a:rPr>
              <a:t>ad avere dominanza su quello sinistro.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cervello non va comunque inteso </a:t>
            </a:r>
            <a:r>
              <a:rPr lang="it-IT" sz="2000" dirty="0">
                <a:solidFill>
                  <a:schemeClr val="tx1"/>
                </a:solidFill>
              </a:rPr>
              <a:t>come scisso in due parti a se stanti: </a:t>
            </a:r>
            <a:r>
              <a:rPr lang="it-IT" sz="2000" b="1" dirty="0">
                <a:solidFill>
                  <a:schemeClr val="tx1"/>
                </a:solidFill>
              </a:rPr>
              <a:t>cervello</a:t>
            </a:r>
            <a:r>
              <a:rPr lang="it-IT" sz="2000" dirty="0">
                <a:solidFill>
                  <a:schemeClr val="tx1"/>
                </a:solidFill>
              </a:rPr>
              <a:t> poeta e </a:t>
            </a:r>
            <a:r>
              <a:rPr lang="it-IT" sz="2000" b="1" dirty="0">
                <a:solidFill>
                  <a:schemeClr val="tx1"/>
                </a:solidFill>
              </a:rPr>
              <a:t>cervello</a:t>
            </a:r>
            <a:r>
              <a:rPr lang="it-IT" sz="2000" dirty="0">
                <a:solidFill>
                  <a:schemeClr val="tx1"/>
                </a:solidFill>
              </a:rPr>
              <a:t> ingegnere sono strettamente connessi tra loro, caratterizzati da un continuo scambio di informazioni e messi in comunicazione tra loro da un grosso fascio di fibre nervose, il corpo calloso, che permette al </a:t>
            </a:r>
            <a:r>
              <a:rPr lang="it-IT" sz="2000" b="1" dirty="0">
                <a:solidFill>
                  <a:schemeClr val="tx1"/>
                </a:solidFill>
              </a:rPr>
              <a:t>cervello</a:t>
            </a:r>
            <a:r>
              <a:rPr lang="it-IT" sz="2000" dirty="0">
                <a:solidFill>
                  <a:schemeClr val="tx1"/>
                </a:solidFill>
              </a:rPr>
              <a:t> di integrare le elaborazioni delle varie aree.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La dominanza degli emisferi del cervello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A6F8-1881-4270-A0EA-21AEF257211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151216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Tra le cause di questo malessere</a:t>
            </a:r>
            <a:r>
              <a:rPr lang="it-IT" sz="2400" dirty="0"/>
              <a:t>, lo specialista indica la fatica dei ragazzi di fronte all’accelerazione delle trasformazioni tecnologiche che coinvolgono i bambini fin dalla più tenera infanzia, ma anche giovani e adulti.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691680" y="112474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Le cause di questo malessere</a:t>
            </a:r>
          </a:p>
        </p:txBody>
      </p:sp>
      <p:pic>
        <p:nvPicPr>
          <p:cNvPr id="4098" name="Picture 2" descr="C:\Users\Master\Desktop\Ultime foto\dip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645024"/>
            <a:ext cx="4003724" cy="2664296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40960" cy="223224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Non è solo </a:t>
            </a:r>
            <a:r>
              <a:rPr lang="it-IT" sz="2000" dirty="0">
                <a:solidFill>
                  <a:schemeClr val="tx1"/>
                </a:solidFill>
              </a:rPr>
              <a:t>questione di poco studio, scarso sonno e ridotta socialità. Uno studio sudcoreano presentato al meeting annuale della </a:t>
            </a:r>
            <a:r>
              <a:rPr lang="it-IT" sz="2000" b="1" dirty="0" err="1">
                <a:solidFill>
                  <a:schemeClr val="tx1"/>
                </a:solidFill>
              </a:rPr>
              <a:t>Radiological</a:t>
            </a:r>
            <a:r>
              <a:rPr lang="it-IT" sz="2000" b="1" dirty="0">
                <a:solidFill>
                  <a:schemeClr val="tx1"/>
                </a:solidFill>
              </a:rPr>
              <a:t> Society </a:t>
            </a:r>
            <a:r>
              <a:rPr lang="it-IT" sz="2000" b="1" dirty="0" err="1">
                <a:solidFill>
                  <a:schemeClr val="tx1"/>
                </a:solidFill>
              </a:rPr>
              <a:t>of</a:t>
            </a:r>
            <a:r>
              <a:rPr lang="it-IT" sz="2000" b="1" dirty="0">
                <a:solidFill>
                  <a:schemeClr val="tx1"/>
                </a:solidFill>
              </a:rPr>
              <a:t> North America</a:t>
            </a:r>
            <a:r>
              <a:rPr lang="it-IT" sz="2000" dirty="0">
                <a:solidFill>
                  <a:schemeClr val="tx1"/>
                </a:solidFill>
              </a:rPr>
              <a:t> realizzato da ricercatori dell'università di Seul (2017) ha dimostrato che l'incapacità di </a:t>
            </a:r>
            <a:r>
              <a:rPr lang="it-IT" sz="2000" b="1" dirty="0">
                <a:solidFill>
                  <a:schemeClr val="tx1"/>
                </a:solidFill>
              </a:rPr>
              <a:t>stare lontani da portatili o web </a:t>
            </a:r>
            <a:r>
              <a:rPr lang="it-IT" sz="2000" dirty="0">
                <a:solidFill>
                  <a:schemeClr val="tx1"/>
                </a:solidFill>
              </a:rPr>
              <a:t>- anche solo per qualche ora pena uno </a:t>
            </a:r>
            <a:r>
              <a:rPr lang="it-IT" sz="2000" b="1" dirty="0">
                <a:solidFill>
                  <a:schemeClr val="tx1"/>
                </a:solidFill>
              </a:rPr>
              <a:t>stato di malessere, agitazione e ansia </a:t>
            </a:r>
            <a:r>
              <a:rPr lang="it-IT" sz="2000" dirty="0">
                <a:solidFill>
                  <a:schemeClr val="tx1"/>
                </a:solidFill>
              </a:rPr>
              <a:t> - provocherebbe uno </a:t>
            </a:r>
            <a:r>
              <a:rPr lang="it-IT" sz="2000" b="1" dirty="0">
                <a:solidFill>
                  <a:schemeClr val="tx1"/>
                </a:solidFill>
              </a:rPr>
              <a:t>squilibrio nei rapporti tra neurotrasmettitori,</a:t>
            </a:r>
            <a:r>
              <a:rPr lang="it-IT" sz="2000" dirty="0">
                <a:solidFill>
                  <a:schemeClr val="tx1"/>
                </a:solidFill>
              </a:rPr>
              <a:t> le molecole che veicolano le informazioni tra le cellule del sistema nervoso.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La dipendenza da smartphone e internet </a:t>
            </a:r>
          </a:p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modifica la chimica del cervello degli adolescenti </a:t>
            </a:r>
          </a:p>
        </p:txBody>
      </p:sp>
      <p:pic>
        <p:nvPicPr>
          <p:cNvPr id="5122" name="Picture 2" descr="C:\Users\Master\Desktop\Ultimi lavori\Foto\c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653136"/>
            <a:ext cx="3593976" cy="20216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3924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In un recente studio </a:t>
            </a:r>
            <a:r>
              <a:rPr lang="it-IT" sz="2000" dirty="0">
                <a:solidFill>
                  <a:schemeClr val="tx1"/>
                </a:solidFill>
              </a:rPr>
              <a:t>del </a:t>
            </a:r>
            <a:r>
              <a:rPr lang="it-IT" sz="2000" b="1" dirty="0" err="1">
                <a:solidFill>
                  <a:schemeClr val="tx1"/>
                </a:solidFill>
              </a:rPr>
              <a:t>Pew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Research</a:t>
            </a:r>
            <a:r>
              <a:rPr lang="it-IT" sz="2000" b="1" dirty="0">
                <a:solidFill>
                  <a:schemeClr val="tx1"/>
                </a:solidFill>
              </a:rPr>
              <a:t> Center</a:t>
            </a:r>
            <a:r>
              <a:rPr lang="it-IT" sz="2000" dirty="0">
                <a:solidFill>
                  <a:schemeClr val="tx1"/>
                </a:solidFill>
              </a:rPr>
              <a:t>, il </a:t>
            </a:r>
            <a:r>
              <a:rPr lang="it-IT" sz="2000" dirty="0" err="1">
                <a:solidFill>
                  <a:schemeClr val="tx1"/>
                </a:solidFill>
              </a:rPr>
              <a:t>think</a:t>
            </a:r>
            <a:r>
              <a:rPr lang="it-IT" sz="2000" dirty="0">
                <a:solidFill>
                  <a:schemeClr val="tx1"/>
                </a:solidFill>
              </a:rPr>
              <a:t> tank statunitense che studia problemi sociali negli Usa, ha dichiarato che non potrebbe vivere senza il proprio smartphone il 46% degli americani.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Una percentuale </a:t>
            </a:r>
            <a:r>
              <a:rPr lang="it-IT" sz="2000" dirty="0">
                <a:solidFill>
                  <a:schemeClr val="tx1"/>
                </a:solidFill>
              </a:rPr>
              <a:t>che probabilmente è un'iperbole, ma che delle dimensioni del problema rende bene l'idea.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Secondo una stima </a:t>
            </a:r>
            <a:r>
              <a:rPr lang="it-IT" sz="2000" b="1" dirty="0">
                <a:solidFill>
                  <a:schemeClr val="tx1"/>
                </a:solidFill>
              </a:rPr>
              <a:t>dell'università di Granada </a:t>
            </a:r>
            <a:r>
              <a:rPr lang="it-IT" sz="2000" dirty="0">
                <a:solidFill>
                  <a:schemeClr val="tx1"/>
                </a:solidFill>
              </a:rPr>
              <a:t>presentata al Congresso mondiale di psichiatria dinamica, la fascia di età più colpita dall'ossessione per la connessione perenne sarebbe quella tra i 18 e i 25 anni.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E per l'ente di ricerca britannico </a:t>
            </a:r>
            <a:r>
              <a:rPr lang="it-IT" sz="2000" b="1" dirty="0" err="1">
                <a:solidFill>
                  <a:schemeClr val="tx1"/>
                </a:solidFill>
              </a:rPr>
              <a:t>YouGov</a:t>
            </a:r>
            <a:r>
              <a:rPr lang="it-IT" sz="2000" dirty="0">
                <a:solidFill>
                  <a:schemeClr val="tx1"/>
                </a:solidFill>
              </a:rPr>
              <a:t> più di sei ragazzi su dieci tra i 18 e i 29 anni vanno a letto accompagnati dal loro telefono.</a:t>
            </a:r>
          </a:p>
          <a:p>
            <a:pPr algn="just" fontAlgn="base"/>
            <a:br>
              <a:rPr lang="it-IT" sz="2000" dirty="0"/>
            </a:b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La dimensione del problema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237626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Nel 2016 </a:t>
            </a:r>
            <a:r>
              <a:rPr lang="it-IT" sz="2000" b="1" dirty="0">
                <a:solidFill>
                  <a:schemeClr val="tx1"/>
                </a:solidFill>
              </a:rPr>
              <a:t>Telefono azzurro e </a:t>
            </a:r>
            <a:r>
              <a:rPr lang="it-IT" sz="2000" b="1" dirty="0" err="1">
                <a:solidFill>
                  <a:schemeClr val="tx1"/>
                </a:solidFill>
              </a:rPr>
              <a:t>Doxakids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hanno realizzato una ricerca su 600 ragazzi nella fascia d'età 12-18 anni in tutta Italia.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E' emerso che</a:t>
            </a:r>
            <a:r>
              <a:rPr lang="it-IT" sz="2000" b="1" dirty="0">
                <a:solidFill>
                  <a:schemeClr val="tx1"/>
                </a:solidFill>
              </a:rPr>
              <a:t> 17 ragazzi su 100</a:t>
            </a:r>
            <a:r>
              <a:rPr lang="it-IT" sz="2000" dirty="0">
                <a:solidFill>
                  <a:schemeClr val="tx1"/>
                </a:solidFill>
              </a:rPr>
              <a:t> non riescono a staccarsi da smartphone e social, che 1 su 4 è sempre online, che il 45% si connette più volte al giorno, che il 78% chatta su </a:t>
            </a:r>
            <a:r>
              <a:rPr lang="it-IT" sz="2000" dirty="0" err="1">
                <a:solidFill>
                  <a:schemeClr val="tx1"/>
                </a:solidFill>
              </a:rPr>
              <a:t>whatsapp</a:t>
            </a:r>
            <a:r>
              <a:rPr lang="it-IT" sz="2000" dirty="0">
                <a:solidFill>
                  <a:schemeClr val="tx1"/>
                </a:solidFill>
              </a:rPr>
              <a:t> continuamente.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Ma, </a:t>
            </a:r>
            <a:r>
              <a:rPr lang="it-IT" sz="2000" dirty="0">
                <a:solidFill>
                  <a:schemeClr val="tx1"/>
                </a:solidFill>
              </a:rPr>
              <a:t>il dato più inquietante è che </a:t>
            </a:r>
            <a:r>
              <a:rPr lang="it-IT" sz="2000" b="1" dirty="0">
                <a:solidFill>
                  <a:schemeClr val="tx1"/>
                </a:solidFill>
              </a:rPr>
              <a:t>il 21% si sveglia di notte </a:t>
            </a:r>
            <a:r>
              <a:rPr lang="it-IT" sz="2000" dirty="0">
                <a:solidFill>
                  <a:schemeClr val="tx1"/>
                </a:solidFill>
              </a:rPr>
              <a:t>per controllare l'arrivo di eventuali nuovi messaggi</a:t>
            </a:r>
          </a:p>
          <a:p>
            <a:pPr algn="just" fontAlgn="base"/>
            <a:r>
              <a:rPr lang="it-IT" sz="2000" dirty="0"/>
              <a:t> 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In Italia un adolescente su 4 è sempre online</a:t>
            </a:r>
          </a:p>
        </p:txBody>
      </p:sp>
      <p:pic>
        <p:nvPicPr>
          <p:cNvPr id="6146" name="Picture 2" descr="C:\Users\Master\Desktop\Ultimi lavori\Foto\c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581128"/>
            <a:ext cx="3888432" cy="1944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Ad essere colpiti </a:t>
            </a:r>
            <a:r>
              <a:rPr lang="it-IT" sz="2000" dirty="0">
                <a:solidFill>
                  <a:schemeClr val="tx1"/>
                </a:solidFill>
              </a:rPr>
              <a:t>da </a:t>
            </a:r>
            <a:r>
              <a:rPr lang="it-IT" sz="2000" b="1" dirty="0">
                <a:solidFill>
                  <a:schemeClr val="tx1"/>
                </a:solidFill>
              </a:rPr>
              <a:t>smartphone </a:t>
            </a:r>
            <a:r>
              <a:rPr lang="it-IT" sz="2000" b="1" dirty="0" err="1">
                <a:solidFill>
                  <a:schemeClr val="tx1"/>
                </a:solidFill>
              </a:rPr>
              <a:t>addiction</a:t>
            </a:r>
            <a:r>
              <a:rPr lang="it-IT" sz="2000" dirty="0">
                <a:solidFill>
                  <a:schemeClr val="tx1"/>
                </a:solidFill>
              </a:rPr>
              <a:t> sarebbero soprattutto i giovani con bassa autostima e difficoltà relazionali, secondo gli specialisti che si occupano di questa forma emergente di dipendenza.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 sintomi, </a:t>
            </a:r>
            <a:r>
              <a:rPr lang="it-IT" sz="2000" dirty="0">
                <a:solidFill>
                  <a:schemeClr val="tx1"/>
                </a:solidFill>
              </a:rPr>
              <a:t>scatenati magari dall'assenza di rete o da cellulare scarico, sono soprattutto </a:t>
            </a:r>
            <a:r>
              <a:rPr lang="it-IT" sz="2000" b="1" dirty="0">
                <a:solidFill>
                  <a:schemeClr val="tx1"/>
                </a:solidFill>
              </a:rPr>
              <a:t>ansia e agitazione, ma nei casi davvero gravi anche tremori, vertigini, tachicardia.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I segni visibili della smartphone </a:t>
            </a:r>
            <a:r>
              <a:rPr lang="it-IT" sz="2400" b="1" dirty="0" err="1">
                <a:solidFill>
                  <a:srgbClr val="0070C0"/>
                </a:solidFill>
              </a:rPr>
              <a:t>addiction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Ultimi lavori\Foto\c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149080"/>
            <a:ext cx="4464496" cy="25120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5922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 ricercatori di Seul </a:t>
            </a:r>
            <a:r>
              <a:rPr lang="it-IT" sz="2000" dirty="0">
                <a:solidFill>
                  <a:schemeClr val="tx1"/>
                </a:solidFill>
              </a:rPr>
              <a:t>hanno applicato  la </a:t>
            </a:r>
            <a:r>
              <a:rPr lang="it-IT" sz="2000" b="1" dirty="0">
                <a:solidFill>
                  <a:schemeClr val="tx1"/>
                </a:solidFill>
              </a:rPr>
              <a:t>spettroscopia con risonanza magnetica o </a:t>
            </a:r>
            <a:r>
              <a:rPr lang="it-IT" sz="2000" b="1" dirty="0" err="1">
                <a:solidFill>
                  <a:schemeClr val="tx1"/>
                </a:solidFill>
              </a:rPr>
              <a:t>Mrs</a:t>
            </a:r>
            <a:r>
              <a:rPr lang="it-IT" sz="2000" dirty="0">
                <a:solidFill>
                  <a:schemeClr val="tx1"/>
                </a:solidFill>
              </a:rPr>
              <a:t>, una tecnica radio-neurologica piuttosto recente che misura i metaboliti cerebrali.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In particolare, </a:t>
            </a:r>
            <a:r>
              <a:rPr lang="it-IT" sz="2000" dirty="0">
                <a:solidFill>
                  <a:schemeClr val="tx1"/>
                </a:solidFill>
              </a:rPr>
              <a:t>hanno valutato due neurotrasmettitori: </a:t>
            </a:r>
            <a:r>
              <a:rPr lang="it-IT" sz="2000" b="1" dirty="0" err="1">
                <a:solidFill>
                  <a:schemeClr val="tx1"/>
                </a:solidFill>
              </a:rPr>
              <a:t>Gaba</a:t>
            </a:r>
            <a:r>
              <a:rPr lang="it-IT" sz="2000" b="1" dirty="0">
                <a:solidFill>
                  <a:schemeClr val="tx1"/>
                </a:solidFill>
              </a:rPr>
              <a:t> e </a:t>
            </a:r>
            <a:r>
              <a:rPr lang="it-IT" sz="2000" b="1" dirty="0" err="1">
                <a:solidFill>
                  <a:schemeClr val="tx1"/>
                </a:solidFill>
              </a:rPr>
              <a:t>Glx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r>
              <a:rPr lang="it-IT" sz="2000" dirty="0" err="1">
                <a:solidFill>
                  <a:schemeClr val="tx1"/>
                </a:solidFill>
              </a:rPr>
              <a:t>Gaba</a:t>
            </a:r>
            <a:r>
              <a:rPr lang="it-IT" sz="2000" dirty="0">
                <a:solidFill>
                  <a:schemeClr val="tx1"/>
                </a:solidFill>
              </a:rPr>
              <a:t>, o acido gamma </a:t>
            </a:r>
            <a:r>
              <a:rPr lang="it-IT" sz="2000" dirty="0" err="1">
                <a:solidFill>
                  <a:schemeClr val="tx1"/>
                </a:solidFill>
              </a:rPr>
              <a:t>aminobutirrico</a:t>
            </a:r>
            <a:r>
              <a:rPr lang="it-IT" sz="2000" dirty="0">
                <a:solidFill>
                  <a:schemeClr val="tx1"/>
                </a:solidFill>
              </a:rPr>
              <a:t>, è una molecola che inibisce o rallenta i segnali cerebrali e che è stata già associata in precedenti studi a stati di ansia. </a:t>
            </a:r>
            <a:r>
              <a:rPr lang="it-IT" sz="2000" dirty="0" err="1">
                <a:solidFill>
                  <a:schemeClr val="tx1"/>
                </a:solidFill>
              </a:rPr>
              <a:t>Glx</a:t>
            </a:r>
            <a:r>
              <a:rPr lang="it-IT" sz="2000" dirty="0">
                <a:solidFill>
                  <a:schemeClr val="tx1"/>
                </a:solidFill>
              </a:rPr>
              <a:t>, cioè glutammato-glutammina, renderebbe invece  i neuroni elettricamente più eccitati, come spiegano gli autori della ricerca in una nota.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I segni biochimici della smartphone </a:t>
            </a:r>
            <a:r>
              <a:rPr lang="it-IT" sz="2400" b="1" dirty="0" err="1">
                <a:solidFill>
                  <a:srgbClr val="0070C0"/>
                </a:solidFill>
              </a:rPr>
              <a:t>addiction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Ultimi lavori\Foto\c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25144"/>
            <a:ext cx="3528392" cy="188487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360040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Lo studio ha coinvolto 19 </a:t>
            </a:r>
            <a:r>
              <a:rPr lang="it-IT" sz="2000" b="1" dirty="0" err="1">
                <a:solidFill>
                  <a:srgbClr val="FF0000"/>
                </a:solidFill>
              </a:rPr>
              <a:t>teenagers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maschi e femmine, di circa 15 anni e mezzo con diagnosi di dipendenza da internet o da smartphone ottenuta con test a punteggio che misurano quanto l'uso di internet e smartphone influisce sulla routine quotidiana, sulle relazioni sociali, sulla produttività, sul ritmo sonno-veglia e sulle emozioni.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Test ai quali gli adolescenti </a:t>
            </a:r>
            <a:r>
              <a:rPr lang="it-IT" sz="2000" b="1" dirty="0" err="1">
                <a:solidFill>
                  <a:srgbClr val="FF0000"/>
                </a:solidFill>
              </a:rPr>
              <a:t>addicted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hanno raggiunto i punteggi più alti: in termini di depressione, ansia, insonnia, impulsività. Tutti i ragazzi coinvolti nello studio più 19 coetanei non </a:t>
            </a:r>
            <a:r>
              <a:rPr lang="it-IT" sz="2000" dirty="0" err="1">
                <a:solidFill>
                  <a:schemeClr val="tx1"/>
                </a:solidFill>
              </a:rPr>
              <a:t>addicted</a:t>
            </a:r>
            <a:r>
              <a:rPr lang="it-IT" sz="2000" dirty="0">
                <a:solidFill>
                  <a:schemeClr val="tx1"/>
                </a:solidFill>
              </a:rPr>
              <a:t> (i controlli </a:t>
            </a:r>
            <a:r>
              <a:rPr lang="it-IT" sz="2000" i="1" dirty="0">
                <a:solidFill>
                  <a:schemeClr val="tx1"/>
                </a:solidFill>
              </a:rPr>
              <a:t>sani</a:t>
            </a:r>
            <a:r>
              <a:rPr lang="it-IT" sz="2000" dirty="0">
                <a:solidFill>
                  <a:schemeClr val="tx1"/>
                </a:solidFill>
              </a:rPr>
              <a:t>), sono stati sottoposti a </a:t>
            </a:r>
            <a:r>
              <a:rPr lang="it-IT" sz="2000" dirty="0" err="1">
                <a:solidFill>
                  <a:schemeClr val="tx1"/>
                </a:solidFill>
              </a:rPr>
              <a:t>Mrs</a:t>
            </a:r>
            <a:r>
              <a:rPr lang="it-IT" sz="2000" dirty="0">
                <a:solidFill>
                  <a:schemeClr val="tx1"/>
                </a:solidFill>
              </a:rPr>
              <a:t>: i controlli una sola volta, e gli </a:t>
            </a:r>
            <a:r>
              <a:rPr lang="it-IT" sz="2000" dirty="0" err="1">
                <a:solidFill>
                  <a:schemeClr val="tx1"/>
                </a:solidFill>
              </a:rPr>
              <a:t>addicted</a:t>
            </a:r>
            <a:r>
              <a:rPr lang="it-IT" sz="2000" dirty="0">
                <a:solidFill>
                  <a:schemeClr val="tx1"/>
                </a:solidFill>
              </a:rPr>
              <a:t> due volte, prima e dopo 9 settimane di terapia </a:t>
            </a:r>
            <a:r>
              <a:rPr lang="it-IT" sz="2000" dirty="0" err="1">
                <a:solidFill>
                  <a:schemeClr val="tx1"/>
                </a:solidFill>
              </a:rPr>
              <a:t>cognitivo-comportamentale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br>
              <a:rPr lang="it-IT" sz="2000" dirty="0"/>
            </a:b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Lo 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46449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 risultati? Uno cattivo e uno buono. </a:t>
            </a:r>
            <a:r>
              <a:rPr lang="it-IT" sz="2000" dirty="0">
                <a:solidFill>
                  <a:schemeClr val="tx1"/>
                </a:solidFill>
              </a:rPr>
              <a:t>Il primo: il rapporto tra </a:t>
            </a:r>
            <a:r>
              <a:rPr lang="it-IT" sz="2000" dirty="0" err="1">
                <a:solidFill>
                  <a:schemeClr val="tx1"/>
                </a:solidFill>
              </a:rPr>
              <a:t>Gaba</a:t>
            </a:r>
            <a:r>
              <a:rPr lang="it-IT" sz="2000" dirty="0">
                <a:solidFill>
                  <a:schemeClr val="tx1"/>
                </a:solidFill>
              </a:rPr>
              <a:t> e </a:t>
            </a:r>
            <a:r>
              <a:rPr lang="it-IT" sz="2000" dirty="0" err="1">
                <a:solidFill>
                  <a:schemeClr val="tx1"/>
                </a:solidFill>
              </a:rPr>
              <a:t>Glx</a:t>
            </a:r>
            <a:r>
              <a:rPr lang="it-IT" sz="2000" dirty="0">
                <a:solidFill>
                  <a:schemeClr val="tx1"/>
                </a:solidFill>
              </a:rPr>
              <a:t> è stato significativamente più alto nel cervello dei giovani con dipendenza, e più la dipendenza era grave (punteggi più alti ai test) più era alto il </a:t>
            </a:r>
            <a:r>
              <a:rPr lang="it-IT" sz="2000" dirty="0" err="1">
                <a:solidFill>
                  <a:schemeClr val="tx1"/>
                </a:solidFill>
              </a:rPr>
              <a:t>Gaba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In particolare, </a:t>
            </a:r>
            <a:r>
              <a:rPr lang="it-IT" sz="2000" dirty="0">
                <a:solidFill>
                  <a:schemeClr val="tx1"/>
                </a:solidFill>
              </a:rPr>
              <a:t>lo era nella corteccia cingolata anteriore, un'area coinvolta negli strati di stress e associata a diversi disturbi neuropsicologici.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Un eccessivo livello di </a:t>
            </a:r>
            <a:r>
              <a:rPr lang="it-IT" sz="2000" b="1" dirty="0" err="1">
                <a:solidFill>
                  <a:srgbClr val="FF0000"/>
                </a:solidFill>
              </a:rPr>
              <a:t>Gaba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può provocare diversi effetti collaterali, per esempio stati di ansietà o sonnolenza, hanno riferito i ricercatori dello studio. </a:t>
            </a:r>
          </a:p>
          <a:p>
            <a:pPr algn="just" fontAlgn="base"/>
            <a:endParaRPr lang="it-IT" sz="2000" b="1" dirty="0">
              <a:solidFill>
                <a:srgbClr val="FF0000"/>
              </a:solidFill>
            </a:endParaRP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risultato buono </a:t>
            </a:r>
            <a:r>
              <a:rPr lang="it-IT" sz="2000" dirty="0">
                <a:solidFill>
                  <a:schemeClr val="tx1"/>
                </a:solidFill>
              </a:rPr>
              <a:t>è che la terapia </a:t>
            </a:r>
            <a:r>
              <a:rPr lang="it-IT" sz="2000" dirty="0" err="1">
                <a:solidFill>
                  <a:schemeClr val="tx1"/>
                </a:solidFill>
              </a:rPr>
              <a:t>cognitivo-comportamentale</a:t>
            </a:r>
            <a:r>
              <a:rPr lang="it-IT" sz="2000" dirty="0">
                <a:solidFill>
                  <a:schemeClr val="tx1"/>
                </a:solidFill>
              </a:rPr>
              <a:t> riesce a normalizzare o a ridurre il rapporto </a:t>
            </a:r>
            <a:r>
              <a:rPr lang="it-IT" sz="2000" dirty="0" err="1">
                <a:solidFill>
                  <a:schemeClr val="tx1"/>
                </a:solidFill>
              </a:rPr>
              <a:t>Gaba</a:t>
            </a:r>
            <a:r>
              <a:rPr lang="it-IT" sz="2000" dirty="0">
                <a:solidFill>
                  <a:schemeClr val="tx1"/>
                </a:solidFill>
              </a:rPr>
              <a:t>/</a:t>
            </a:r>
            <a:r>
              <a:rPr lang="it-IT" sz="2000" dirty="0" err="1">
                <a:solidFill>
                  <a:schemeClr val="tx1"/>
                </a:solidFill>
              </a:rPr>
              <a:t>Glx</a:t>
            </a:r>
            <a:r>
              <a:rPr lang="it-IT" sz="2000" dirty="0">
                <a:solidFill>
                  <a:schemeClr val="tx1"/>
                </a:solidFill>
              </a:rPr>
              <a:t>. Insomma uno squilibrio c'è, ma la cura funziona. E si vede alla risonanza magnetica.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Troppo GABA ma la psicoterapia funziona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88032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Per </a:t>
            </a:r>
            <a:r>
              <a:rPr lang="it-IT" sz="2000" b="1" dirty="0" err="1">
                <a:solidFill>
                  <a:srgbClr val="FF0000"/>
                </a:solidFill>
              </a:rPr>
              <a:t>Hyung</a:t>
            </a:r>
            <a:r>
              <a:rPr lang="it-IT" sz="2000" b="1" dirty="0">
                <a:solidFill>
                  <a:srgbClr val="FF0000"/>
                </a:solidFill>
              </a:rPr>
              <a:t> Suk </a:t>
            </a:r>
            <a:r>
              <a:rPr lang="it-IT" sz="2000" b="1" dirty="0" err="1">
                <a:solidFill>
                  <a:srgbClr val="FF0000"/>
                </a:solidFill>
              </a:rPr>
              <a:t>Seo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professore di neuroradiologia a Seul e primo autore della ricerca, sebbene siano necessari altri studi per comprendere le implicazioni cliniche dei risultati ottenuti, </a:t>
            </a:r>
            <a:r>
              <a:rPr lang="it-IT" sz="2000" b="1" dirty="0">
                <a:solidFill>
                  <a:schemeClr val="tx1"/>
                </a:solidFill>
              </a:rPr>
              <a:t>un </a:t>
            </a:r>
            <a:r>
              <a:rPr lang="it-IT" sz="2000" b="1" dirty="0" err="1">
                <a:solidFill>
                  <a:schemeClr val="tx1"/>
                </a:solidFill>
              </a:rPr>
              <a:t>Gaba</a:t>
            </a:r>
            <a:r>
              <a:rPr lang="it-IT" sz="2000" b="1" dirty="0">
                <a:solidFill>
                  <a:schemeClr val="tx1"/>
                </a:solidFill>
              </a:rPr>
              <a:t> alto nella corteccia cingolata anteriore si può correlare alla perdita funzionale di regolazione dei processi di elaborazione all'interno di reti neurali cognitive ed emozionali.</a:t>
            </a:r>
            <a:r>
              <a:rPr lang="it-IT" sz="2000" dirty="0">
                <a:solidFill>
                  <a:schemeClr val="tx1"/>
                </a:solidFill>
              </a:rPr>
              <a:t>  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"L'aumento dei livelli di </a:t>
            </a:r>
            <a:r>
              <a:rPr lang="it-IT" sz="2000" b="1" dirty="0" err="1">
                <a:solidFill>
                  <a:srgbClr val="FF0000"/>
                </a:solidFill>
              </a:rPr>
              <a:t>Gaba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e la compromissione dell'equilibrio tra </a:t>
            </a:r>
            <a:r>
              <a:rPr lang="it-IT" sz="2000" dirty="0" err="1">
                <a:solidFill>
                  <a:schemeClr val="tx1"/>
                </a:solidFill>
              </a:rPr>
              <a:t>Gaba</a:t>
            </a:r>
            <a:r>
              <a:rPr lang="it-IT" sz="2000" dirty="0">
                <a:solidFill>
                  <a:schemeClr val="tx1"/>
                </a:solidFill>
              </a:rPr>
              <a:t> e glutammato nella corteccia cingolata anteriore possono contribuire alla comprensione della fisiopatologia e del trattamento delle dipendenze“.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>
                <a:solidFill>
                  <a:srgbClr val="0070C0"/>
                </a:solidFill>
              </a:rPr>
              <a:t>Necessari altri studi di approfondimento</a:t>
            </a:r>
          </a:p>
        </p:txBody>
      </p:sp>
      <p:pic>
        <p:nvPicPr>
          <p:cNvPr id="8195" name="Picture 3" descr="C:\Users\Master\Desktop\Ultimi lavori\Foto\c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085184"/>
            <a:ext cx="2308813" cy="15364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080120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Smartphone, l'uso eccessivo provoca uno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squilibrio nel cervello degli adolescenti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309634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“Mai sotto i 2 anni </a:t>
            </a:r>
            <a:r>
              <a:rPr lang="it-IT" sz="2000" dirty="0">
                <a:solidFill>
                  <a:schemeClr val="tx1"/>
                </a:solidFill>
              </a:rPr>
              <a:t>e sopra i 2 anni i genitori devono scegliere le applicazioni da mostrare ai loro figli.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devono essere i bambini </a:t>
            </a:r>
            <a:r>
              <a:rPr lang="it-IT" sz="2000" dirty="0">
                <a:solidFill>
                  <a:schemeClr val="tx1"/>
                </a:solidFill>
              </a:rPr>
              <a:t>a sceglierle. Inoltre, la presenza del genitore deve essere costante”.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 quanto riguarda, infine, la quantità </a:t>
            </a:r>
            <a:r>
              <a:rPr lang="it-IT" sz="2000" dirty="0">
                <a:solidFill>
                  <a:schemeClr val="tx1"/>
                </a:solidFill>
              </a:rPr>
              <a:t>di tempo consentito, “meno di un’ora al giorno fino ai 5 anni e massimo 2 ore fino agli 8 anni.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Negli adolescenti </a:t>
            </a:r>
            <a:r>
              <a:rPr lang="it-IT" sz="2000" dirty="0">
                <a:solidFill>
                  <a:schemeClr val="tx1"/>
                </a:solidFill>
              </a:rPr>
              <a:t>è importante la qualità del tempo più che la quantità, con il buon esempio, ad un uso ragionevole e sano dello strumento”.</a:t>
            </a:r>
          </a:p>
          <a:p>
            <a:pPr algn="ctr"/>
            <a:r>
              <a:rPr lang="it-IT" sz="1800" b="1" dirty="0">
                <a:solidFill>
                  <a:schemeClr val="tx1"/>
                </a:solidFill>
              </a:rPr>
              <a:t>“Elena </a:t>
            </a:r>
            <a:r>
              <a:rPr lang="it-IT" sz="1800" b="1" dirty="0" err="1">
                <a:solidFill>
                  <a:schemeClr val="tx1"/>
                </a:solidFill>
              </a:rPr>
              <a:t>Bozzola</a:t>
            </a:r>
            <a:r>
              <a:rPr lang="it-IT" sz="1800" b="1" dirty="0">
                <a:solidFill>
                  <a:schemeClr val="tx1"/>
                </a:solidFill>
              </a:rPr>
              <a:t>, segretario nazionale della </a:t>
            </a:r>
            <a:r>
              <a:rPr lang="it-IT" sz="1800" b="1" dirty="0" err="1">
                <a:solidFill>
                  <a:schemeClr val="tx1"/>
                </a:solidFill>
              </a:rPr>
              <a:t>Societa’</a:t>
            </a:r>
            <a:r>
              <a:rPr lang="it-IT" sz="1800" b="1" dirty="0">
                <a:solidFill>
                  <a:schemeClr val="tx1"/>
                </a:solidFill>
              </a:rPr>
              <a:t> italiana di pediatria” (</a:t>
            </a:r>
            <a:r>
              <a:rPr lang="it-IT" sz="1800" b="1" dirty="0" err="1">
                <a:solidFill>
                  <a:schemeClr val="tx1"/>
                </a:solidFill>
              </a:rPr>
              <a:t>Sip</a:t>
            </a:r>
            <a:r>
              <a:rPr lang="it-IT" sz="1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4C37-19A1-4B1F-87D7-F33EEA260ABD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B300-1196-4B16-8920-A1635ED136A7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48478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Qual e’ allora l’età giusta per utilizzare lo smartphone?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627784" y="5301208"/>
            <a:ext cx="3744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>
                <a:solidFill>
                  <a:srgbClr val="FF0000"/>
                </a:solidFill>
              </a:rPr>
              <a:t>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F8E0-52DC-49E9-AB95-9337EECF614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39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200800" cy="4680520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i rischi più evidenti che corrono i ragazzi alle prese con i videogiochi?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Si dice che l’uso eccessivo dei nuovi strumenti tecnologici crea dei ragazzi accelerati. In che senso?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L’OMS ha inserito tra le dipendenze anche quella dai videogiochi. Quali sono i segnali più evidenti del sorgere di questa dipendenza?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 </a:t>
            </a:r>
            <a:r>
              <a:rPr lang="it-IT" sz="2000" dirty="0" err="1">
                <a:solidFill>
                  <a:schemeClr val="tx1"/>
                </a:solidFill>
              </a:rPr>
              <a:t>device</a:t>
            </a:r>
            <a:r>
              <a:rPr lang="it-IT" sz="2000" dirty="0">
                <a:solidFill>
                  <a:schemeClr val="tx1"/>
                </a:solidFill>
              </a:rPr>
              <a:t> (dispositivi elettronici) di per se non sono ne positivi ne negativi. Quando possono diventare invadenti nel quotidiano di un ragazzo al punto da creare una vera e propria dipendenza?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gli stili di vita, gli atteggiamenti e le buone abitudini da adottare per prevenire e contrastare in modo efficace la dipendenza dai videogiochi?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3357-60D1-40E7-A649-6099EB472F5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7776864" cy="172819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370332" indent="-342900"/>
            <a:r>
              <a:rPr lang="it-IT" sz="2000" b="1" dirty="0">
                <a:solidFill>
                  <a:srgbClr val="FF0000"/>
                </a:solidFill>
              </a:rPr>
              <a:t>1. Compromissione </a:t>
            </a:r>
            <a:r>
              <a:rPr lang="it-IT" sz="2000" b="1" dirty="0"/>
              <a:t>del controllo sul proprio tempo di gioco; </a:t>
            </a:r>
          </a:p>
          <a:p>
            <a:pPr marL="269875" indent="-242888"/>
            <a:r>
              <a:rPr lang="it-IT" sz="2000" b="1" dirty="0">
                <a:solidFill>
                  <a:srgbClr val="FF0000"/>
                </a:solidFill>
              </a:rPr>
              <a:t>2. Priorità data al gioco </a:t>
            </a:r>
            <a:r>
              <a:rPr lang="it-IT" sz="2000" b="1" dirty="0"/>
              <a:t>rispetto agli altri interessi di vita e alle altre attività quotidiane; </a:t>
            </a:r>
          </a:p>
          <a:p>
            <a:pPr marL="269875" indent="-242888"/>
            <a:r>
              <a:rPr lang="it-IT" sz="2000" b="1" dirty="0">
                <a:solidFill>
                  <a:srgbClr val="FF0000"/>
                </a:solidFill>
              </a:rPr>
              <a:t>3. Continuazione o escalation </a:t>
            </a:r>
            <a:r>
              <a:rPr lang="it-IT" sz="2000" b="1" dirty="0"/>
              <a:t>nell’utilizzo dei videogiochi nonostante il verificarsi di conseguenze negative.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Tre caratteristiche del "</a:t>
            </a:r>
            <a:r>
              <a:rPr lang="it-IT" sz="2800" b="1" dirty="0" err="1">
                <a:solidFill>
                  <a:srgbClr val="0070C0"/>
                </a:solidFill>
              </a:rPr>
              <a:t>gaming</a:t>
            </a:r>
            <a:r>
              <a:rPr lang="it-IT" sz="2800" b="1" dirty="0">
                <a:solidFill>
                  <a:srgbClr val="0070C0"/>
                </a:solidFill>
              </a:rPr>
              <a:t> </a:t>
            </a:r>
            <a:r>
              <a:rPr lang="it-IT" sz="2800" b="1" dirty="0" err="1">
                <a:solidFill>
                  <a:srgbClr val="0070C0"/>
                </a:solidFill>
              </a:rPr>
              <a:t>disorder</a:t>
            </a:r>
            <a:r>
              <a:rPr lang="it-IT" sz="2800" b="1" dirty="0">
                <a:solidFill>
                  <a:srgbClr val="0070C0"/>
                </a:solidFill>
              </a:rPr>
              <a:t>“ </a:t>
            </a:r>
          </a:p>
        </p:txBody>
      </p:sp>
      <p:pic>
        <p:nvPicPr>
          <p:cNvPr id="7170" name="Picture 2" descr="C:\Users\Master\Desktop\Ultime foto\dip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89040"/>
            <a:ext cx="3695389" cy="2592288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63F4-1AB1-4091-A845-690D0899288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158417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comportamento individuato </a:t>
            </a:r>
            <a:r>
              <a:rPr lang="it-IT" sz="2000" b="1" dirty="0"/>
              <a:t>dalle tre caratteristiche in questione è abbastanza grave da causare una compromissione significativa in aree di funzionamento personali, familiari, sociali, educative, professionali o di altro tipo.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Effetti sulla vita quotidiana</a:t>
            </a:r>
          </a:p>
        </p:txBody>
      </p:sp>
      <p:pic>
        <p:nvPicPr>
          <p:cNvPr id="8194" name="Picture 2" descr="C:\Users\Master\Desktop\Ultime foto\dip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645024"/>
            <a:ext cx="4003723" cy="2664296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54EA-4ABC-47BF-BE11-D0D9B788DA3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7406640" cy="165618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"</a:t>
            </a:r>
            <a:r>
              <a:rPr lang="it-IT" sz="2000" b="1" dirty="0" err="1">
                <a:solidFill>
                  <a:srgbClr val="FF0000"/>
                </a:solidFill>
              </a:rPr>
              <a:t>gaming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disorder</a:t>
            </a:r>
            <a:r>
              <a:rPr lang="it-IT" sz="2000" b="1" dirty="0">
                <a:solidFill>
                  <a:srgbClr val="FF0000"/>
                </a:solidFill>
              </a:rPr>
              <a:t>“ </a:t>
            </a:r>
            <a:r>
              <a:rPr lang="it-IT" sz="2000" dirty="0"/>
              <a:t>è una malattia che può causare gravi problemi.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L’Organizzazione Mondiale della Salute </a:t>
            </a:r>
            <a:r>
              <a:rPr lang="it-IT" sz="2000" dirty="0"/>
              <a:t>interviene sui giochi elettronici. E i medici spiegano come attrezzarsi di fronte all’accelerazione tecnologica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112474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Il disturbo del gioco</a:t>
            </a:r>
          </a:p>
        </p:txBody>
      </p:sp>
      <p:pic>
        <p:nvPicPr>
          <p:cNvPr id="2050" name="Picture 2" descr="C:\Users\Master\Desktop\Ultime foto\di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645024"/>
            <a:ext cx="3667212" cy="273630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2C61-3C7F-4B8A-BA1A-27B59EE8193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172819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L’Organizzazione mondiale della sanità </a:t>
            </a:r>
            <a:r>
              <a:rPr lang="it-IT" sz="2000" dirty="0"/>
              <a:t>ha inserito la dipendenza da videogiochi (online e offline) nell’elenco delle malattie riconosciute.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un “vizio” dunque</a:t>
            </a:r>
            <a:r>
              <a:rPr lang="it-IT" sz="2000" dirty="0"/>
              <a:t>, o una cattiva abitudine, ma una vera e propria patologia che richiede una diagnosi e una cura.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La dipendenza è una patologia</a:t>
            </a:r>
          </a:p>
        </p:txBody>
      </p:sp>
      <p:pic>
        <p:nvPicPr>
          <p:cNvPr id="9218" name="Picture 2" descr="C:\Users\Master\Desktop\Ultime foto\dip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717032"/>
            <a:ext cx="3895515" cy="2592288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CADA-457C-47B0-A80D-0F28B2E19F2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288032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presa di coscienza dell’Oms </a:t>
            </a:r>
            <a:r>
              <a:rPr lang="it-IT" sz="2000" dirty="0"/>
              <a:t>sulla questione dei videogiochi arriva dopo una serie di allarmi degli esperti, e dopo la creazione in tutto il mondo di vere e proprie cliniche per la disintossicazione, ora presenti anche in Italia.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 numeri </a:t>
            </a:r>
            <a:r>
              <a:rPr lang="it-IT" sz="2000" dirty="0"/>
              <a:t>dei videogiocatori nel nostro Paese sono impressionanti: secondo una ricerca </a:t>
            </a:r>
            <a:r>
              <a:rPr lang="it-IT" sz="2000" dirty="0" err="1"/>
              <a:t>Aesvi-</a:t>
            </a:r>
            <a:r>
              <a:rPr lang="it-IT" sz="2000" dirty="0"/>
              <a:t> </a:t>
            </a:r>
            <a:r>
              <a:rPr lang="it-IT" sz="2000" dirty="0" err="1"/>
              <a:t>Gfk</a:t>
            </a:r>
            <a:r>
              <a:rPr lang="it-IT" sz="2000" dirty="0"/>
              <a:t> sono 29,3 milioni.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E a rischio </a:t>
            </a:r>
            <a:r>
              <a:rPr lang="it-IT" sz="2000" dirty="0"/>
              <a:t>per “</a:t>
            </a:r>
            <a:r>
              <a:rPr lang="it-IT" sz="2000" b="1" dirty="0" err="1"/>
              <a:t>gaming</a:t>
            </a:r>
            <a:r>
              <a:rPr lang="it-IT" sz="2000" b="1" dirty="0"/>
              <a:t> </a:t>
            </a:r>
            <a:r>
              <a:rPr lang="it-IT" sz="2000" b="1" dirty="0" err="1"/>
              <a:t>disorder</a:t>
            </a:r>
            <a:r>
              <a:rPr lang="it-IT" sz="2000" dirty="0"/>
              <a:t>” (ovvero per la malattia da videogiochi) ci sarebbero circa 270mila ragazzi, per la quasi totalità maschi, in una fascia d’età tra i 12 ed i 16 anni.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Numeri impressionanti</a:t>
            </a:r>
          </a:p>
        </p:txBody>
      </p:sp>
      <p:pic>
        <p:nvPicPr>
          <p:cNvPr id="10242" name="Picture 2" descr="C:\Users\Master\Desktop\Ultime foto\dip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869160"/>
            <a:ext cx="2448272" cy="162921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Dipendenza digitale? Va curata!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5420-AAC7-4E98-B2B9-83685057F43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2520280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malessere di bambini e adolescenti </a:t>
            </a:r>
            <a:r>
              <a:rPr lang="it-IT" sz="2000" dirty="0"/>
              <a:t>assume forme espressive intimamente connesse ai mutamenti sociali e tecnologici "attuali“ e dunque non può che essere fortemente "attratto" dall’invasione dei </a:t>
            </a:r>
            <a:r>
              <a:rPr lang="it-IT" sz="2000" dirty="0" err="1"/>
              <a:t>device</a:t>
            </a:r>
            <a:r>
              <a:rPr lang="it-IT" sz="2000" dirty="0"/>
              <a:t> e del modo in cui possono condizionare le nostre azioni nel mondo.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Su questo fronte </a:t>
            </a:r>
            <a:r>
              <a:rPr lang="it-IT" sz="2000" dirty="0"/>
              <a:t>l’area dei disturbi del sonno dei preadolescenti e degli adolescenti è forse una delle dimensioni cliniche più sottovalutate e rilevanti.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59632" y="112474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Il malessere dei bambini e degli adolescenti</a:t>
            </a:r>
          </a:p>
        </p:txBody>
      </p:sp>
      <p:pic>
        <p:nvPicPr>
          <p:cNvPr id="11266" name="Picture 2" descr="C:\Users\Master\Desktop\Ultime foto\dip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7338" y="4509120"/>
            <a:ext cx="2848317" cy="2016224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953</TotalTime>
  <Words>3725</Words>
  <Application>Microsoft Office PowerPoint</Application>
  <PresentationFormat>Presentazione su schermo (4:3)</PresentationFormat>
  <Paragraphs>300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5" baseType="lpstr">
      <vt:lpstr>Calibri</vt:lpstr>
      <vt:lpstr>Gill Sans MT</vt:lpstr>
      <vt:lpstr>Verdana</vt:lpstr>
      <vt:lpstr>Wingdings</vt:lpstr>
      <vt:lpstr>Wingdings 2</vt:lpstr>
      <vt:lpstr>Solstizio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Dipendenza digitale? Va curata!</vt:lpstr>
      <vt:lpstr>Ma la vita reale è sempre più bella!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Smartphone, l'uso eccessivo provoca uno  squilibrio nel cervello degli adolescenti</vt:lpstr>
      <vt:lpstr>Confrontiamoci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Dipendenza digitale</dc:title>
  <dc:creator>Francesco Cannizzaro</dc:creator>
  <cp:lastModifiedBy>Franco</cp:lastModifiedBy>
  <cp:revision>121</cp:revision>
  <dcterms:created xsi:type="dcterms:W3CDTF">2019-05-08T15:49:22Z</dcterms:created>
  <dcterms:modified xsi:type="dcterms:W3CDTF">2023-02-22T22:39:57Z</dcterms:modified>
</cp:coreProperties>
</file>